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58" r:id="rId5"/>
    <p:sldId id="257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8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7" r:id="rId23"/>
    <p:sldId id="285" r:id="rId24"/>
    <p:sldId id="278" r:id="rId25"/>
    <p:sldId id="290" r:id="rId26"/>
    <p:sldId id="279" r:id="rId27"/>
    <p:sldId id="280" r:id="rId28"/>
    <p:sldId id="300" r:id="rId29"/>
    <p:sldId id="288" r:id="rId30"/>
    <p:sldId id="289" r:id="rId31"/>
    <p:sldId id="286" r:id="rId32"/>
    <p:sldId id="291" r:id="rId33"/>
    <p:sldId id="293" r:id="rId34"/>
    <p:sldId id="294" r:id="rId35"/>
    <p:sldId id="295" r:id="rId36"/>
    <p:sldId id="297" r:id="rId37"/>
    <p:sldId id="296" r:id="rId38"/>
    <p:sldId id="299" r:id="rId39"/>
    <p:sldId id="298" r:id="rId40"/>
    <p:sldId id="266" r:id="rId41"/>
    <p:sldId id="275" r:id="rId42"/>
    <p:sldId id="2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18A4D-40BE-4DBD-BA26-1E8C679D7752}" v="182" dt="2022-10-17T21:13:00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ssrb2\Dropbox%20(The%20University%20of%20Manchester)\TeachingResearch\OnlineTextbook\Mobius%20Survey%20Written%20Com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ssrb2\Dropbox%20(The%20University%20of%20Manchester)\TeachingResearch\OnlineTextbook\Mobius%20Survey%20Written%20Com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ssrb2\Dropbox%20(The%20University%20of%20Manchester)\TeachingResearch\OnlineTextbook\Mobius%20Survey%20Written%20Comm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When did you use the lessons?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97-4D0D-BFD7-DEFFB73AD2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397-4D0D-BFD7-DEFFB73AD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397-4D0D-BFD7-DEFFB73AD2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397-4D0D-BFD7-DEFFB73AD202}"/>
              </c:ext>
            </c:extLst>
          </c:dPt>
          <c:cat>
            <c:strRef>
              <c:f>Graphics!$A$5:$A$8</c:f>
              <c:strCache>
                <c:ptCount val="4"/>
                <c:pt idx="0">
                  <c:v>Never</c:v>
                </c:pt>
                <c:pt idx="1">
                  <c:v>Before the exam</c:v>
                </c:pt>
                <c:pt idx="2">
                  <c:v>Weeks after delivery</c:v>
                </c:pt>
                <c:pt idx="3">
                  <c:v>Week of delivery</c:v>
                </c:pt>
              </c:strCache>
            </c:strRef>
          </c:cat>
          <c:val>
            <c:numRef>
              <c:f>Graphics!$B$5:$B$8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34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97-4D0D-BFD7-DEFFB73A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When did you use the lessons?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C9-425B-9958-898AF245F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C9-425B-9958-898AF245FF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C9-425B-9958-898AF245FF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C9-425B-9958-898AF245FF5C}"/>
              </c:ext>
            </c:extLst>
          </c:dPt>
          <c:cat>
            <c:strRef>
              <c:f>Graphics!$A$13:$A$16</c:f>
              <c:strCache>
                <c:ptCount val="4"/>
                <c:pt idx="0">
                  <c:v>Never</c:v>
                </c:pt>
                <c:pt idx="1">
                  <c:v>Before the exam</c:v>
                </c:pt>
                <c:pt idx="2">
                  <c:v>Weeks after delivery</c:v>
                </c:pt>
                <c:pt idx="3">
                  <c:v>Week of delivery</c:v>
                </c:pt>
              </c:strCache>
            </c:strRef>
          </c:cat>
          <c:val>
            <c:numRef>
              <c:f>Graphics!$B$13:$B$16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50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C9-425B-9958-898AF245F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0" i="0" u="none" strike="noStrike" baseline="0" dirty="0">
                <a:effectLst/>
              </a:rPr>
              <a:t>Overall I would rate the contribution the lessons made to my learning as follows (up to 5 Stars)</a:t>
            </a:r>
            <a:endParaRPr lang="en-GB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Graphics!$T$5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Graphics!$S$6:$S$10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Graphics!$T$6:$T$10</c:f>
              <c:numCache>
                <c:formatCode>0%</c:formatCode>
                <c:ptCount val="5"/>
                <c:pt idx="0">
                  <c:v>9.433962264150943E-3</c:v>
                </c:pt>
                <c:pt idx="1">
                  <c:v>0</c:v>
                </c:pt>
                <c:pt idx="2">
                  <c:v>4.716981132075472E-2</c:v>
                </c:pt>
                <c:pt idx="3">
                  <c:v>0.26415094339622641</c:v>
                </c:pt>
                <c:pt idx="4">
                  <c:v>0.67924528301886788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1-4D0A-B362-B1082136FE58}"/>
            </c:ext>
          </c:extLst>
        </c:ser>
        <c:ser>
          <c:idx val="1"/>
          <c:order val="1"/>
          <c:tx>
            <c:strRef>
              <c:f>Graphics!$U$5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Graphics!$S$6:$S$10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Graphics!$U$6:$U$10</c:f>
              <c:numCache>
                <c:formatCode>0%</c:formatCode>
                <c:ptCount val="5"/>
                <c:pt idx="0">
                  <c:v>1.7391304347826087E-2</c:v>
                </c:pt>
                <c:pt idx="1">
                  <c:v>3.4782608695652174E-2</c:v>
                </c:pt>
                <c:pt idx="2">
                  <c:v>0.16521739130434782</c:v>
                </c:pt>
                <c:pt idx="3">
                  <c:v>0.35652173913043478</c:v>
                </c:pt>
                <c:pt idx="4">
                  <c:v>0.42608695652173911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1-4D0A-B362-B1082136F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090096"/>
        <c:axId val="420095672"/>
      </c:barChart>
      <c:catAx>
        <c:axId val="42009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95672"/>
        <c:crosses val="autoZero"/>
        <c:auto val="1"/>
        <c:lblAlgn val="ctr"/>
        <c:lblOffset val="100"/>
        <c:noMultiLvlLbl val="0"/>
      </c:catAx>
      <c:valAx>
        <c:axId val="42009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9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054D-7B42-48A4-7D6D-EB605416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24772-B685-D363-273E-9C915E6FB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49930-A9E5-A28B-05B1-5A00E1A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4335-EF5F-D025-69AC-0B8B7BE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34E4C-ACF3-F9C5-CD26-5E8E0850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0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7643-9770-E17A-12C0-C1760F38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05C08-103D-24E9-67A3-853E55B6D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22773-063C-9CB0-0773-A3CEFD23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99E7-90BC-3963-9222-31FE9F3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C84B-1081-9C89-8E78-399CDFB5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6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3ECA58-603C-AFD9-39E6-9CF40DB85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73444-9768-CFBB-7057-3216C11C1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801A4-CCC8-1290-8423-2BD9949A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0CAD3-BD2E-7D5D-461D-665914DC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A3523-8CA2-CBA9-4D77-FA567D20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6A8E-5522-75EE-7493-C9E04C56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31319-2A51-2FC2-F443-9228A7E48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562EA-3724-26E8-CBFC-008F1D20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0A07F-325E-3EA1-90AB-C6FA8A14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C9C5-35C5-1286-2D89-24347B88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4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53A6-407F-1C70-6355-AD384A75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97887-D851-6C6E-8C56-98AA236FF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918E-3235-2446-BF64-6BD3C591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D4CDE-ED90-F17C-AF10-54758DC5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B9347-1155-50D3-3976-239BCECE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1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48D7-A65F-B76A-B9B1-86B7881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B03AE-6AC5-C148-B735-641E4FF8E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E19B1-6E75-7AE5-87A6-F0695D183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D5608-4663-6666-4E49-64E7124D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93585-F657-D72C-2B58-9262994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71BE5-FCA9-5A2B-5EF1-85AA2ABF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383B-E1AE-573C-D8D4-CA5040CC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29643-8367-77B9-2312-B768E3C13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658C5-F1CE-2564-674A-98CE73769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CE333-4E94-1C7A-A693-1ED6CE28E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A7ECB-1DCB-B42D-E4AF-62A7907F4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72518-11F9-02EF-D93E-C0589BD9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75690-29F5-82C2-82E8-CC2C0CE2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948E1-FC66-C06B-7E4C-2608D76E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9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1AC5-30B9-4164-F6D8-F5600ABD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32A56-1581-1783-7300-9308677B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0DEBA-18DB-174E-C2E5-2C9C395D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407AA-26BF-B009-FE4F-2EC13ABC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763D0-9009-CE3F-2AA7-A5963ACB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14230-CE82-FF31-1698-2E210BEF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7BF1E-A596-48CA-9C1B-6A7BA654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901A-4CEF-8AC2-9A9C-1A5AD155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6DE23-0921-F24F-E46D-9A33398B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1EAFF-7308-9125-6E95-F9D7EDB95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B9DC-BC58-F962-2016-5593AC48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58F9B-0FBB-0AAC-8BF4-934E21F9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C0AB7-9294-03B9-E557-2E83550E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7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DAF1-7FB8-16F5-E213-9A15FCDF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7ABBAE-056B-4011-C8AD-ABBE8AFB6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D1E11-6C14-12BC-7C54-52219A6B7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AADBF-96D9-7690-7CA5-41D9BE49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59DA7-06B6-0EC4-BD59-F4FF8DCA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A3E90-F57C-1C87-140C-774762AA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89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9ACA9-9535-3499-FADF-BABD1CB5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AA97-F5EC-189B-E19B-F9C04B73A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31E72-4DDC-8EAB-E335-B2A24FC0F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72AA9-1644-430C-82E5-D819ACB1C63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8CB4-EDA5-36E5-EA06-078E210BC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9FA4E-8345-6ED0-CEFB-186484A06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9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xerte.org.uk/index.php/e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-assessment.org/CaseStudies/2019/StackAtScale/" TargetMode="External"/><Relationship Id="rId5" Type="http://schemas.openxmlformats.org/officeDocument/2006/relationships/hyperlink" Target="https://www.economicsnetwork.ac.uk/maths_refresher/" TargetMode="Externa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industry.com/the-pedagogy-behind-moocs-what-elearning-professionals-should-know" TargetMode="External"/><Relationship Id="rId2" Type="http://schemas.openxmlformats.org/officeDocument/2006/relationships/hyperlink" Target="https://thenounprojec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eexplore.ieee.org/document/976657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21E1-BD05-0EA4-69C8-4E1B38ADA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an Online Interactive Textbook for Content Delivery in a large on-campus Mathematics for Economists course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42422-9777-3EBD-5B0E-56BD1D182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Ralf Becker</a:t>
            </a:r>
            <a:br>
              <a:rPr lang="en-GB" dirty="0"/>
            </a:br>
            <a:r>
              <a:rPr lang="en-GB" dirty="0"/>
              <a:t>The University of Manchester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8C035-B2BD-C087-1E49-36823A01E43D}"/>
              </a:ext>
            </a:extLst>
          </p:cNvPr>
          <p:cNvSpPr txBox="1"/>
          <p:nvPr/>
        </p:nvSpPr>
        <p:spPr>
          <a:xfrm>
            <a:off x="878889" y="5743852"/>
            <a:ext cx="1015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 of the work leading to this has been supported by the Royal Economic Society, COVID support funds.</a:t>
            </a:r>
          </a:p>
        </p:txBody>
      </p:sp>
      <p:pic>
        <p:nvPicPr>
          <p:cNvPr id="1026" name="Picture 2" descr="Home - Royal Economic Society">
            <a:extLst>
              <a:ext uri="{FF2B5EF4-FFF2-40B4-BE49-F238E27FC236}">
                <a16:creationId xmlns:a16="http://schemas.microsoft.com/office/drawing/2014/main" id="{6FACB9C4-5899-2FC2-5408-55F37F86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9" y="5211639"/>
            <a:ext cx="1730961" cy="5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1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AB6B3E-24AA-9B74-E9E7-F8F80F017038}"/>
              </a:ext>
            </a:extLst>
          </p:cNvPr>
          <p:cNvSpPr txBox="1"/>
          <p:nvPr/>
        </p:nvSpPr>
        <p:spPr>
          <a:xfrm>
            <a:off x="3642015" y="434109"/>
            <a:ext cx="3122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Advanced Mathematics</a:t>
            </a:r>
          </a:p>
          <a:p>
            <a:r>
              <a:rPr lang="en-GB" sz="2400" dirty="0"/>
              <a:t>2021/22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AA274-3BD1-71A8-4D0B-2C1A0B27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04" y="77966"/>
            <a:ext cx="2362711" cy="2362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92F80-82DB-7E6A-D434-DED31432B215}"/>
              </a:ext>
            </a:extLst>
          </p:cNvPr>
          <p:cNvSpPr txBox="1"/>
          <p:nvPr/>
        </p:nvSpPr>
        <p:spPr>
          <a:xfrm>
            <a:off x="1471470" y="1979012"/>
            <a:ext cx="198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 typical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230A9-544A-525C-6E38-6BF78F9BDA8F}"/>
              </a:ext>
            </a:extLst>
          </p:cNvPr>
          <p:cNvSpPr txBox="1"/>
          <p:nvPr/>
        </p:nvSpPr>
        <p:spPr>
          <a:xfrm>
            <a:off x="1479664" y="2585928"/>
            <a:ext cx="1394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content</a:t>
            </a:r>
            <a:br>
              <a:rPr lang="en-GB" sz="2400" dirty="0"/>
            </a:br>
            <a:r>
              <a:rPr lang="en-GB" sz="2400" dirty="0"/>
              <a:t>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1FF58-0C46-E072-2B18-B4022AD46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83"/>
          <a:stretch/>
        </p:blipFill>
        <p:spPr>
          <a:xfrm>
            <a:off x="1405267" y="3362165"/>
            <a:ext cx="1468881" cy="1200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B8CD3E-D6E3-78A8-6A42-019EB4D85615}"/>
              </a:ext>
            </a:extLst>
          </p:cNvPr>
          <p:cNvSpPr txBox="1"/>
          <p:nvPr/>
        </p:nvSpPr>
        <p:spPr>
          <a:xfrm>
            <a:off x="3524221" y="2585927"/>
            <a:ext cx="177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tutorial</a:t>
            </a:r>
            <a:br>
              <a:rPr lang="en-GB" sz="2400" dirty="0"/>
            </a:br>
            <a:r>
              <a:rPr lang="en-GB" sz="2400" dirty="0"/>
              <a:t>(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on-campus</a:t>
            </a:r>
            <a:r>
              <a:rPr lang="en-GB" sz="2400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8A6846-3FA1-AAB3-C6BB-340FB23E5A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29"/>
          <a:stretch/>
        </p:blipFill>
        <p:spPr>
          <a:xfrm>
            <a:off x="3600473" y="3416925"/>
            <a:ext cx="1402728" cy="12003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B743CC-D820-37BB-9F8C-013219768DEA}"/>
              </a:ext>
            </a:extLst>
          </p:cNvPr>
          <p:cNvSpPr txBox="1"/>
          <p:nvPr/>
        </p:nvSpPr>
        <p:spPr>
          <a:xfrm>
            <a:off x="7878713" y="2625243"/>
            <a:ext cx="1814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Review and </a:t>
            </a:r>
            <a:br>
              <a:rPr lang="en-GB" sz="2400" dirty="0"/>
            </a:br>
            <a:r>
              <a:rPr lang="en-GB" sz="2400" dirty="0"/>
              <a:t>Q&amp;A (online)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57698F-5439-185F-59D0-3EDCB2251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665" y="3362165"/>
            <a:ext cx="1402728" cy="1402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2310E5-D74F-36DD-4DB6-405DD274AE00}"/>
              </a:ext>
            </a:extLst>
          </p:cNvPr>
          <p:cNvSpPr txBox="1"/>
          <p:nvPr/>
        </p:nvSpPr>
        <p:spPr>
          <a:xfrm>
            <a:off x="5985159" y="2590551"/>
            <a:ext cx="94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quiz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AA7193-B94A-21E7-E664-C3F0B67469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696"/>
          <a:stretch/>
        </p:blipFill>
        <p:spPr>
          <a:xfrm>
            <a:off x="1510769" y="5512237"/>
            <a:ext cx="1091622" cy="94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356E61-B9E3-1A44-B4E1-5C74BA1A54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696"/>
          <a:stretch/>
        </p:blipFill>
        <p:spPr>
          <a:xfrm>
            <a:off x="8189232" y="5512238"/>
            <a:ext cx="1091622" cy="9421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37DBD-32A2-86DD-332A-704BB187ED2C}"/>
              </a:ext>
            </a:extLst>
          </p:cNvPr>
          <p:cNvSpPr txBox="1"/>
          <p:nvPr/>
        </p:nvSpPr>
        <p:spPr>
          <a:xfrm>
            <a:off x="3802828" y="5670404"/>
            <a:ext cx="311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online discussion board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200BB-706B-0218-0CD7-A921032B4834}"/>
              </a:ext>
            </a:extLst>
          </p:cNvPr>
          <p:cNvCxnSpPr/>
          <p:nvPr/>
        </p:nvCxnSpPr>
        <p:spPr>
          <a:xfrm>
            <a:off x="7216487" y="5901236"/>
            <a:ext cx="9727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9389C8-DE33-A474-9BFE-E760B79EABB9}"/>
              </a:ext>
            </a:extLst>
          </p:cNvPr>
          <p:cNvCxnSpPr>
            <a:cxnSpLocks/>
          </p:cNvCxnSpPr>
          <p:nvPr/>
        </p:nvCxnSpPr>
        <p:spPr>
          <a:xfrm flipH="1">
            <a:off x="2670953" y="5910473"/>
            <a:ext cx="101180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3F31925-06C2-B1DE-B7CC-9E463BA4E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41" y="4620118"/>
            <a:ext cx="1091622" cy="32218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7235D9D3-EAC3-362A-5DCE-8D8DBCDB5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96" y="4562494"/>
            <a:ext cx="1091622" cy="322180"/>
          </a:xfrm>
          <a:prstGeom prst="rect">
            <a:avLst/>
          </a:prstGeom>
        </p:spPr>
      </p:pic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1EEA8572-AB4E-5848-F804-A1F353EEDE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3"/>
          <a:stretch/>
        </p:blipFill>
        <p:spPr>
          <a:xfrm>
            <a:off x="7619360" y="3064912"/>
            <a:ext cx="2333625" cy="16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AB6B3E-24AA-9B74-E9E7-F8F80F017038}"/>
              </a:ext>
            </a:extLst>
          </p:cNvPr>
          <p:cNvSpPr txBox="1"/>
          <p:nvPr/>
        </p:nvSpPr>
        <p:spPr>
          <a:xfrm>
            <a:off x="3642015" y="434109"/>
            <a:ext cx="3122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Advanced Mathematics</a:t>
            </a:r>
          </a:p>
          <a:p>
            <a:r>
              <a:rPr lang="en-GB" sz="2400" dirty="0"/>
              <a:t>2022/23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AA274-3BD1-71A8-4D0B-2C1A0B27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04" y="77966"/>
            <a:ext cx="2362711" cy="2362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92F80-82DB-7E6A-D434-DED31432B215}"/>
              </a:ext>
            </a:extLst>
          </p:cNvPr>
          <p:cNvSpPr txBox="1"/>
          <p:nvPr/>
        </p:nvSpPr>
        <p:spPr>
          <a:xfrm>
            <a:off x="1471470" y="1979012"/>
            <a:ext cx="198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 typical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230A9-544A-525C-6E38-6BF78F9BDA8F}"/>
              </a:ext>
            </a:extLst>
          </p:cNvPr>
          <p:cNvSpPr txBox="1"/>
          <p:nvPr/>
        </p:nvSpPr>
        <p:spPr>
          <a:xfrm>
            <a:off x="1479664" y="2585928"/>
            <a:ext cx="1394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content</a:t>
            </a:r>
            <a:br>
              <a:rPr lang="en-GB" sz="2400" dirty="0"/>
            </a:br>
            <a:r>
              <a:rPr lang="en-GB" sz="2400" dirty="0"/>
              <a:t>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1FF58-0C46-E072-2B18-B4022AD46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83"/>
          <a:stretch/>
        </p:blipFill>
        <p:spPr>
          <a:xfrm>
            <a:off x="1405267" y="3362165"/>
            <a:ext cx="1468881" cy="1200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B8CD3E-D6E3-78A8-6A42-019EB4D85615}"/>
              </a:ext>
            </a:extLst>
          </p:cNvPr>
          <p:cNvSpPr txBox="1"/>
          <p:nvPr/>
        </p:nvSpPr>
        <p:spPr>
          <a:xfrm>
            <a:off x="3524221" y="2585927"/>
            <a:ext cx="177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tutorial</a:t>
            </a:r>
            <a:br>
              <a:rPr lang="en-GB" sz="2400" dirty="0"/>
            </a:br>
            <a:r>
              <a:rPr lang="en-GB" sz="2400" dirty="0"/>
              <a:t>(on-campus)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8A6846-3FA1-AAB3-C6BB-340FB23E5A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29"/>
          <a:stretch/>
        </p:blipFill>
        <p:spPr>
          <a:xfrm>
            <a:off x="3600473" y="3416925"/>
            <a:ext cx="1402728" cy="1200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AB608-4074-CCD2-79BB-251DB8969C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317"/>
          <a:stretch/>
        </p:blipFill>
        <p:spPr>
          <a:xfrm>
            <a:off x="7682912" y="3592474"/>
            <a:ext cx="1112522" cy="9421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B743CC-D820-37BB-9F8C-013219768DEA}"/>
              </a:ext>
            </a:extLst>
          </p:cNvPr>
          <p:cNvSpPr txBox="1"/>
          <p:nvPr/>
        </p:nvSpPr>
        <p:spPr>
          <a:xfrm>
            <a:off x="7594346" y="2228671"/>
            <a:ext cx="2281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Review and </a:t>
            </a:r>
            <a:br>
              <a:rPr lang="en-GB" sz="2400" dirty="0"/>
            </a:br>
            <a:r>
              <a:rPr lang="en-GB" sz="2400" dirty="0"/>
              <a:t>Q&amp;A (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1h online, </a:t>
            </a:r>
            <a:b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1h on-campus</a:t>
            </a:r>
            <a:r>
              <a:rPr lang="en-GB" sz="2400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57698F-5439-185F-59D0-3EDCB2251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665" y="3362165"/>
            <a:ext cx="1402728" cy="1402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2310E5-D74F-36DD-4DB6-405DD274AE00}"/>
              </a:ext>
            </a:extLst>
          </p:cNvPr>
          <p:cNvSpPr txBox="1"/>
          <p:nvPr/>
        </p:nvSpPr>
        <p:spPr>
          <a:xfrm>
            <a:off x="5985159" y="2590551"/>
            <a:ext cx="94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quiz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AA7193-B94A-21E7-E664-C3F0B67469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696"/>
          <a:stretch/>
        </p:blipFill>
        <p:spPr>
          <a:xfrm>
            <a:off x="1510769" y="5512237"/>
            <a:ext cx="1091622" cy="94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356E61-B9E3-1A44-B4E1-5C74BA1A54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696"/>
          <a:stretch/>
        </p:blipFill>
        <p:spPr>
          <a:xfrm>
            <a:off x="8189232" y="5512238"/>
            <a:ext cx="1091622" cy="9421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37DBD-32A2-86DD-332A-704BB187ED2C}"/>
              </a:ext>
            </a:extLst>
          </p:cNvPr>
          <p:cNvSpPr txBox="1"/>
          <p:nvPr/>
        </p:nvSpPr>
        <p:spPr>
          <a:xfrm>
            <a:off x="3802828" y="5670404"/>
            <a:ext cx="311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online discussion board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200BB-706B-0218-0CD7-A921032B4834}"/>
              </a:ext>
            </a:extLst>
          </p:cNvPr>
          <p:cNvCxnSpPr/>
          <p:nvPr/>
        </p:nvCxnSpPr>
        <p:spPr>
          <a:xfrm>
            <a:off x="7216487" y="5901236"/>
            <a:ext cx="9727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9389C8-DE33-A474-9BFE-E760B79EABB9}"/>
              </a:ext>
            </a:extLst>
          </p:cNvPr>
          <p:cNvCxnSpPr>
            <a:cxnSpLocks/>
          </p:cNvCxnSpPr>
          <p:nvPr/>
        </p:nvCxnSpPr>
        <p:spPr>
          <a:xfrm flipH="1">
            <a:off x="2670953" y="5910473"/>
            <a:ext cx="101180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3F31925-06C2-B1DE-B7CC-9E463BA4E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41" y="4620118"/>
            <a:ext cx="1091622" cy="32218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7235D9D3-EAC3-362A-5DCE-8D8DBCDB5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96" y="4562494"/>
            <a:ext cx="1091622" cy="322180"/>
          </a:xfrm>
          <a:prstGeom prst="rect">
            <a:avLst/>
          </a:prstGeom>
        </p:spPr>
      </p:pic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7197597F-6D4A-C113-3FDE-1E46FE3BC7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3"/>
          <a:stretch/>
        </p:blipFill>
        <p:spPr>
          <a:xfrm>
            <a:off x="8693959" y="3365228"/>
            <a:ext cx="164773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4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BFB7-28CF-C562-27BF-B2092E82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interactive textbook</a:t>
            </a:r>
          </a:p>
        </p:txBody>
      </p:sp>
      <p:pic>
        <p:nvPicPr>
          <p:cNvPr id="7" name="Content Placeholder 6" descr="Shape&#10;&#10;Description automatically generated with low confidence">
            <a:extLst>
              <a:ext uri="{FF2B5EF4-FFF2-40B4-BE49-F238E27FC236}">
                <a16:creationId xmlns:a16="http://schemas.microsoft.com/office/drawing/2014/main" id="{98187C68-848D-B6C7-859C-6D52803A8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6"/>
          <a:stretch/>
        </p:blipFill>
        <p:spPr>
          <a:xfrm>
            <a:off x="1713805" y="3095625"/>
            <a:ext cx="1782333" cy="1476375"/>
          </a:xfr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4AC19161-EB5B-1DD2-6B92-74BCE6BC1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11994" r="12802" b="29925"/>
          <a:stretch/>
        </p:blipFill>
        <p:spPr>
          <a:xfrm>
            <a:off x="685800" y="1820939"/>
            <a:ext cx="1691979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E825078-95AA-D150-A953-42563F26CD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r="17482" b="20316"/>
          <a:stretch/>
        </p:blipFill>
        <p:spPr>
          <a:xfrm>
            <a:off x="2377779" y="1587651"/>
            <a:ext cx="1270794" cy="1507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5D70C-17F8-2CB4-114B-A1281DF4B409}"/>
              </a:ext>
            </a:extLst>
          </p:cNvPr>
          <p:cNvSpPr txBox="1"/>
          <p:nvPr/>
        </p:nvSpPr>
        <p:spPr>
          <a:xfrm>
            <a:off x="4724400" y="1931491"/>
            <a:ext cx="5478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Text, Video and quizzes in one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Integrated with VLE/LMS </a:t>
            </a:r>
            <a:br>
              <a:rPr lang="en-GB" sz="2400" dirty="0"/>
            </a:br>
            <a:r>
              <a:rPr lang="en-GB" sz="2400" dirty="0"/>
              <a:t>(Student enrolment, grade information)</a:t>
            </a:r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7D4BBAF2-C877-AE95-0919-62AC01FD7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t="13182" r="17976" b="17929"/>
          <a:stretch/>
        </p:blipFill>
        <p:spPr>
          <a:xfrm>
            <a:off x="9876266" y="3988991"/>
            <a:ext cx="1782333" cy="1476376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8DCF859-0AF1-63E3-E836-2265B824E1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t="16073" r="28898" b="9818"/>
          <a:stretch/>
        </p:blipFill>
        <p:spPr>
          <a:xfrm>
            <a:off x="8218162" y="3984229"/>
            <a:ext cx="1542589" cy="14859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F0A273-B2C1-9505-C89F-29D19476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62" y="5465367"/>
            <a:ext cx="3440437" cy="8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43175" y="4708129"/>
            <a:ext cx="4953000" cy="1514475"/>
            <a:chOff x="2543175" y="4708129"/>
            <a:chExt cx="4953000" cy="15144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10190A-FBDB-AE23-DA07-B34C66C683DA}"/>
                </a:ext>
              </a:extLst>
            </p:cNvPr>
            <p:cNvSpPr txBox="1"/>
            <p:nvPr/>
          </p:nvSpPr>
          <p:spPr>
            <a:xfrm>
              <a:off x="2790825" y="5724525"/>
              <a:ext cx="422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0110100101000101011101000111000110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5DD2B0A-6B18-38F9-BB75-52DE334C9A13}"/>
                </a:ext>
              </a:extLst>
            </p:cNvPr>
            <p:cNvCxnSpPr/>
            <p:nvPr/>
          </p:nvCxnSpPr>
          <p:spPr>
            <a:xfrm>
              <a:off x="2543175" y="6200775"/>
              <a:ext cx="495300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3871C04-DB92-C9EE-1677-34F1D65937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3175" y="4708129"/>
              <a:ext cx="0" cy="1514475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72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interactive textbook/lesson?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7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3037-1354-FF6A-13FC-D3637670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D47111A3-B991-0E6B-38D0-BAFA5A7DF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59798"/>
            <a:ext cx="10854420" cy="6041611"/>
          </a:xfrm>
        </p:spPr>
      </p:pic>
    </p:spTree>
    <p:extLst>
      <p:ext uri="{BB962C8B-B14F-4D97-AF65-F5344CB8AC3E}">
        <p14:creationId xmlns:p14="http://schemas.microsoft.com/office/powerpoint/2010/main" val="188410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D9A6-BF81-DDB9-DFF4-293302C0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5FA68A8-B9B3-C564-69F6-7D59DEA83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5" y="285750"/>
            <a:ext cx="11244900" cy="6305550"/>
          </a:xfrm>
        </p:spPr>
      </p:pic>
    </p:spTree>
    <p:extLst>
      <p:ext uri="{BB962C8B-B14F-4D97-AF65-F5344CB8AC3E}">
        <p14:creationId xmlns:p14="http://schemas.microsoft.com/office/powerpoint/2010/main" val="193517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34D7-E50E-3D08-B831-2396ADB4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chart, surface chart&#10;&#10;Description automatically generated">
            <a:extLst>
              <a:ext uri="{FF2B5EF4-FFF2-40B4-BE49-F238E27FC236}">
                <a16:creationId xmlns:a16="http://schemas.microsoft.com/office/drawing/2014/main" id="{E9A41F9D-876A-E6FE-FF25-31C87F60F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0725"/>
            <a:ext cx="10159539" cy="5416550"/>
          </a:xfrm>
        </p:spPr>
      </p:pic>
    </p:spTree>
    <p:extLst>
      <p:ext uri="{BB962C8B-B14F-4D97-AF65-F5344CB8AC3E}">
        <p14:creationId xmlns:p14="http://schemas.microsoft.com/office/powerpoint/2010/main" val="314494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chart, surface chart&#10;&#10;Description automatically generated">
            <a:extLst>
              <a:ext uri="{FF2B5EF4-FFF2-40B4-BE49-F238E27FC236}">
                <a16:creationId xmlns:a16="http://schemas.microsoft.com/office/drawing/2014/main" id="{3F8B7589-3ED2-F377-8DBC-2EF8A0A0B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125"/>
            <a:ext cx="9277350" cy="6028602"/>
          </a:xfrm>
        </p:spPr>
      </p:pic>
    </p:spTree>
    <p:extLst>
      <p:ext uri="{BB962C8B-B14F-4D97-AF65-F5344CB8AC3E}">
        <p14:creationId xmlns:p14="http://schemas.microsoft.com/office/powerpoint/2010/main" val="280130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A093-5B4F-0521-7035-5BACE803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EEFCED86-3C74-5E31-0B67-ED648505A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" y="101203"/>
            <a:ext cx="9905998" cy="6655594"/>
          </a:xfrm>
        </p:spPr>
      </p:pic>
    </p:spTree>
    <p:extLst>
      <p:ext uri="{BB962C8B-B14F-4D97-AF65-F5344CB8AC3E}">
        <p14:creationId xmlns:p14="http://schemas.microsoft.com/office/powerpoint/2010/main" val="305612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00EA0ED-0A9B-AB1C-C96F-546FB2DCE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74" y="365125"/>
            <a:ext cx="7441096" cy="628288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E2E4D-573A-A1AD-863B-F3E9A83DE969}"/>
              </a:ext>
            </a:extLst>
          </p:cNvPr>
          <p:cNvSpPr/>
          <p:nvPr/>
        </p:nvSpPr>
        <p:spPr>
          <a:xfrm>
            <a:off x="1771650" y="4438650"/>
            <a:ext cx="6943725" cy="18669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86B56-BA9A-278B-2A4E-5994429F4AD0}"/>
              </a:ext>
            </a:extLst>
          </p:cNvPr>
          <p:cNvSpPr txBox="1"/>
          <p:nvPr/>
        </p:nvSpPr>
        <p:spPr>
          <a:xfrm>
            <a:off x="9199495" y="4473059"/>
            <a:ext cx="255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The attempt and grade information for every student is available and can be synched to VLE.</a:t>
            </a:r>
          </a:p>
        </p:txBody>
      </p:sp>
    </p:spTree>
    <p:extLst>
      <p:ext uri="{BB962C8B-B14F-4D97-AF65-F5344CB8AC3E}">
        <p14:creationId xmlns:p14="http://schemas.microsoft.com/office/powerpoint/2010/main" val="239397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001"/>
            <a:ext cx="10515600" cy="36369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Interactive online textbooks …</a:t>
            </a:r>
          </a:p>
          <a:p>
            <a:r>
              <a:rPr lang="en-GB" dirty="0"/>
              <a:t>are a possible content delivery mechanism</a:t>
            </a:r>
          </a:p>
          <a:p>
            <a:r>
              <a:rPr lang="en-GB" dirty="0"/>
              <a:t>deliver useful learning support for students</a:t>
            </a:r>
          </a:p>
          <a:p>
            <a:r>
              <a:rPr lang="en-GB" dirty="0"/>
              <a:t>can create free lecture time that can be used in great ways</a:t>
            </a:r>
          </a:p>
          <a:p>
            <a:r>
              <a:rPr lang="en-GB" dirty="0"/>
              <a:t>are a lot of work to create</a:t>
            </a:r>
          </a:p>
          <a:p>
            <a:r>
              <a:rPr lang="en-GB" dirty="0"/>
              <a:t>require a reliable technical platform</a:t>
            </a:r>
          </a:p>
          <a:p>
            <a:endParaRPr lang="en-GB" dirty="0"/>
          </a:p>
        </p:txBody>
      </p:sp>
      <p:pic>
        <p:nvPicPr>
          <p:cNvPr id="1026" name="Picture 2" descr="The Croydonist's top picks for takeaway food in Croydon – take 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65125"/>
            <a:ext cx="365125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9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651321-9C44-68FA-DFBC-0144FA62C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3" y="132671"/>
            <a:ext cx="8173441" cy="604429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1591D9-9F5D-D457-DF97-FBBCC958DE9C}"/>
              </a:ext>
            </a:extLst>
          </p:cNvPr>
          <p:cNvSpPr txBox="1"/>
          <p:nvPr/>
        </p:nvSpPr>
        <p:spPr>
          <a:xfrm>
            <a:off x="8495472" y="4238517"/>
            <a:ext cx="334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Picks up your browser’s language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E97085-60B1-0B09-341F-C57C2F98EF9F}"/>
              </a:ext>
            </a:extLst>
          </p:cNvPr>
          <p:cNvSpPr/>
          <p:nvPr/>
        </p:nvSpPr>
        <p:spPr>
          <a:xfrm>
            <a:off x="2076864" y="1780496"/>
            <a:ext cx="1637886" cy="503433"/>
          </a:xfrm>
          <a:prstGeom prst="round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A0D933-5129-068D-3635-9BD16221C12C}"/>
              </a:ext>
            </a:extLst>
          </p:cNvPr>
          <p:cNvSpPr/>
          <p:nvPr/>
        </p:nvSpPr>
        <p:spPr>
          <a:xfrm>
            <a:off x="3324639" y="132671"/>
            <a:ext cx="1637886" cy="503433"/>
          </a:xfrm>
          <a:prstGeom prst="round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5DA4B-4B6A-4C56-26BF-0622D755B00D}"/>
              </a:ext>
            </a:extLst>
          </p:cNvPr>
          <p:cNvSpPr txBox="1"/>
          <p:nvPr/>
        </p:nvSpPr>
        <p:spPr>
          <a:xfrm>
            <a:off x="9130076" y="1585430"/>
            <a:ext cx="207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Can randomise algebra and hence allow multiple practice attempts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3BA25D-A9E8-1266-041A-4FEABD4E6D9D}"/>
              </a:ext>
            </a:extLst>
          </p:cNvPr>
          <p:cNvSpPr/>
          <p:nvPr/>
        </p:nvSpPr>
        <p:spPr>
          <a:xfrm>
            <a:off x="2505695" y="875621"/>
            <a:ext cx="2456829" cy="503433"/>
          </a:xfrm>
          <a:prstGeom prst="round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1D121-38CA-D041-85F2-986C4CD02083}"/>
              </a:ext>
            </a:extLst>
          </p:cNvPr>
          <p:cNvSpPr txBox="1"/>
          <p:nvPr/>
        </p:nvSpPr>
        <p:spPr>
          <a:xfrm>
            <a:off x="5372103" y="804171"/>
            <a:ext cx="405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You can ask for algebraic answers (Syntax like Excel formulae)</a:t>
            </a:r>
          </a:p>
        </p:txBody>
      </p:sp>
    </p:spTree>
    <p:extLst>
      <p:ext uri="{BB962C8B-B14F-4D97-AF65-F5344CB8AC3E}">
        <p14:creationId xmlns:p14="http://schemas.microsoft.com/office/powerpoint/2010/main" val="41499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6194-BED4-33AC-2DB3-38CC4C96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platform offers this service?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2E9DE8-4673-EA67-2315-050DFC3A1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2" y="1929227"/>
            <a:ext cx="1949706" cy="575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3ED47-8156-D43A-B222-F20C2D036086}"/>
              </a:ext>
            </a:extLst>
          </p:cNvPr>
          <p:cNvSpPr txBox="1"/>
          <p:nvPr/>
        </p:nvSpPr>
        <p:spPr>
          <a:xfrm>
            <a:off x="3717235" y="2042996"/>
            <a:ext cx="671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Online textbook option, Test engine, </a:t>
            </a:r>
            <a:r>
              <a:rPr lang="en-GB" sz="2400" b="1" dirty="0">
                <a:solidFill>
                  <a:srgbClr val="FF0000"/>
                </a:solidFill>
              </a:rPr>
              <a:t>£££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EE0E5-7C8F-1FA4-49DC-570A4517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93" y="3063240"/>
            <a:ext cx="1949706" cy="413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B8F4CE-49D2-D543-0369-640532BB5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2" y="4617877"/>
            <a:ext cx="1904575" cy="783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8DD566-E87D-6891-90B7-2F8E8275BE77}"/>
              </a:ext>
            </a:extLst>
          </p:cNvPr>
          <p:cNvSpPr txBox="1"/>
          <p:nvPr/>
        </p:nvSpPr>
        <p:spPr>
          <a:xfrm>
            <a:off x="3717235" y="3015258"/>
            <a:ext cx="671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Test engine, </a:t>
            </a:r>
            <a:r>
              <a:rPr lang="en-GB" sz="2400" b="1" dirty="0">
                <a:solidFill>
                  <a:srgbClr val="FF0000"/>
                </a:solidFill>
              </a:rPr>
              <a:t>£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dirty="0"/>
              <a:t>Example:</a:t>
            </a:r>
          </a:p>
          <a:p>
            <a:r>
              <a:rPr lang="en-GB" sz="2400" dirty="0">
                <a:hlinkClick r:id="rId5"/>
              </a:rPr>
              <a:t>Refresher Mathematics for Economics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6D222-02CD-10D5-9D82-CA9D0AAECC03}"/>
              </a:ext>
            </a:extLst>
          </p:cNvPr>
          <p:cNvSpPr txBox="1"/>
          <p:nvPr/>
        </p:nvSpPr>
        <p:spPr>
          <a:xfrm>
            <a:off x="3717235" y="4409379"/>
            <a:ext cx="671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Test engine, </a:t>
            </a:r>
            <a:r>
              <a:rPr lang="en-GB" sz="2400" b="1" dirty="0">
                <a:solidFill>
                  <a:srgbClr val="FF0000"/>
                </a:solidFill>
              </a:rPr>
              <a:t>£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dirty="0"/>
              <a:t>Example:</a:t>
            </a:r>
          </a:p>
          <a:p>
            <a:r>
              <a:rPr lang="en-GB" sz="2400" dirty="0">
                <a:hlinkClick r:id="rId6"/>
              </a:rPr>
              <a:t>Open University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F4145-2B71-D825-2DC2-09D0834C436A}"/>
              </a:ext>
            </a:extLst>
          </p:cNvPr>
          <p:cNvSpPr txBox="1"/>
          <p:nvPr/>
        </p:nvSpPr>
        <p:spPr>
          <a:xfrm>
            <a:off x="457200" y="6153912"/>
            <a:ext cx="743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mathematically less demanding purposes other platforms exist: e.g. </a:t>
            </a:r>
            <a:r>
              <a:rPr lang="en-GB" dirty="0" err="1">
                <a:hlinkClick r:id="rId7"/>
              </a:rPr>
              <a:t>Xerte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31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did I use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Mash-up of text and videos</a:t>
            </a:r>
          </a:p>
          <a:p>
            <a:r>
              <a:rPr lang="en-GB" dirty="0"/>
              <a:t>Testing and reinforcing the students’ learning process through the build-in questions</a:t>
            </a:r>
          </a:p>
          <a:p>
            <a:r>
              <a:rPr lang="en-GB" dirty="0"/>
              <a:t>The biggest advantage of using interactive textbooks is what you can do in the lecture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89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students use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75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AD5F-0988-182B-65E3-06A46BC9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997E-CDE2-28CA-8087-3F61D56C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467F6-4E13-A508-07DE-793B1D10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12192000" cy="59817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7B06996-616D-40A4-196A-33E412757D30}"/>
              </a:ext>
            </a:extLst>
          </p:cNvPr>
          <p:cNvSpPr/>
          <p:nvPr/>
        </p:nvSpPr>
        <p:spPr>
          <a:xfrm>
            <a:off x="0" y="3356631"/>
            <a:ext cx="1838739" cy="38762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8C342C-8774-BB76-C631-EB45D4B396AC}"/>
              </a:ext>
            </a:extLst>
          </p:cNvPr>
          <p:cNvSpPr/>
          <p:nvPr/>
        </p:nvSpPr>
        <p:spPr>
          <a:xfrm>
            <a:off x="2299252" y="2584691"/>
            <a:ext cx="3525078" cy="67254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9E7150-E4A0-E6A2-FFEA-B8C8A7D8F177}"/>
              </a:ext>
            </a:extLst>
          </p:cNvPr>
          <p:cNvSpPr txBox="1">
            <a:spLocks/>
          </p:cNvSpPr>
          <p:nvPr/>
        </p:nvSpPr>
        <p:spPr>
          <a:xfrm>
            <a:off x="9283148" y="517525"/>
            <a:ext cx="2223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Usage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346" y="5595488"/>
            <a:ext cx="8259328" cy="9907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60892" y="5531677"/>
            <a:ext cx="3946208" cy="9144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33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081521"/>
              </p:ext>
            </p:extLst>
          </p:nvPr>
        </p:nvGraphicFramePr>
        <p:xfrm>
          <a:off x="609600" y="7881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415595"/>
              </p:ext>
            </p:extLst>
          </p:nvPr>
        </p:nvGraphicFramePr>
        <p:xfrm>
          <a:off x="5981700" y="7881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7900" y="2667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2020/21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2368" y="2667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2021/22</a:t>
            </a:r>
          </a:p>
        </p:txBody>
      </p:sp>
    </p:spTree>
    <p:extLst>
      <p:ext uri="{BB962C8B-B14F-4D97-AF65-F5344CB8AC3E}">
        <p14:creationId xmlns:p14="http://schemas.microsoft.com/office/powerpoint/2010/main" val="75730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C8CD-A371-A79F-A97E-43CA32AB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Usage – Mobius Overall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9CB38AC2-C57F-60AF-2225-B70F0C723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" y="2141537"/>
            <a:ext cx="534815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EBCD4-7974-36AE-1697-C96F6B4D8AB4}"/>
              </a:ext>
            </a:extLst>
          </p:cNvPr>
          <p:cNvSpPr txBox="1"/>
          <p:nvPr/>
        </p:nvSpPr>
        <p:spPr>
          <a:xfrm>
            <a:off x="670560" y="1690688"/>
            <a:ext cx="25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2020/21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579CA-6851-C583-3E3E-012202BC0C94}"/>
              </a:ext>
            </a:extLst>
          </p:cNvPr>
          <p:cNvSpPr txBox="1"/>
          <p:nvPr/>
        </p:nvSpPr>
        <p:spPr>
          <a:xfrm>
            <a:off x="6424203" y="1690688"/>
            <a:ext cx="25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2021/22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97E37-CF36-262F-3C8D-AF8C09EF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2353"/>
            <a:ext cx="5348158" cy="43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2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8" y="2191385"/>
            <a:ext cx="547169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4" y="2153223"/>
            <a:ext cx="5784081" cy="438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FEBCD4-7974-36AE-1697-C96F6B4D8AB4}"/>
              </a:ext>
            </a:extLst>
          </p:cNvPr>
          <p:cNvSpPr txBox="1"/>
          <p:nvPr/>
        </p:nvSpPr>
        <p:spPr>
          <a:xfrm>
            <a:off x="670560" y="1740564"/>
            <a:ext cx="25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2020/21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79CA-6851-C583-3E3E-012202BC0C94}"/>
              </a:ext>
            </a:extLst>
          </p:cNvPr>
          <p:cNvSpPr txBox="1"/>
          <p:nvPr/>
        </p:nvSpPr>
        <p:spPr>
          <a:xfrm>
            <a:off x="6424203" y="1740564"/>
            <a:ext cx="25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2021/22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85C8CD-A371-A79F-A97E-43CA32AB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Student Usage – Lessons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671895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84B7-92A8-70DF-D5B9-9DB010D3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547"/>
          </a:xfrm>
        </p:spPr>
        <p:txBody>
          <a:bodyPr/>
          <a:lstStyle/>
          <a:p>
            <a:r>
              <a:rPr lang="en-GB" dirty="0"/>
              <a:t>Learning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2269B-F1EF-EF9D-557A-1C660CFF0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73DE-5220-47AD-913C-AD3FB301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4" y="1382267"/>
            <a:ext cx="5771910" cy="4141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75999-BB3C-587A-A3E5-61E7C58F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283" y="1382267"/>
            <a:ext cx="5483890" cy="4073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FB821A-6E0C-0EFE-2603-9C0D7DEBFBDC}"/>
              </a:ext>
            </a:extLst>
          </p:cNvPr>
          <p:cNvSpPr txBox="1"/>
          <p:nvPr/>
        </p:nvSpPr>
        <p:spPr>
          <a:xfrm>
            <a:off x="1038686" y="5810656"/>
            <a:ext cx="992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Smith et al. (2022) Student Success in Asynchronous STEM Education:</a:t>
            </a:r>
          </a:p>
          <a:p>
            <a:r>
              <a:rPr lang="en-GB" dirty="0"/>
              <a:t>measuring and identifying contributors to learner outcomes</a:t>
            </a:r>
          </a:p>
        </p:txBody>
      </p:sp>
    </p:spTree>
    <p:extLst>
      <p:ext uri="{BB962C8B-B14F-4D97-AF65-F5344CB8AC3E}">
        <p14:creationId xmlns:p14="http://schemas.microsoft.com/office/powerpoint/2010/main" val="540475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students think?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098" y="1490326"/>
            <a:ext cx="524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Student population app 950 in each year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49547"/>
              </p:ext>
            </p:extLst>
          </p:nvPr>
        </p:nvGraphicFramePr>
        <p:xfrm>
          <a:off x="7239000" y="1992314"/>
          <a:ext cx="48386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148432669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963347434"/>
                    </a:ext>
                  </a:extLst>
                </a:gridCol>
                <a:gridCol w="1409699">
                  <a:extLst>
                    <a:ext uri="{9D8B030D-6E8A-4147-A177-3AD203B41FA5}">
                      <a16:colId xmlns:a16="http://schemas.microsoft.com/office/drawing/2014/main" val="3399315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2020/21 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(online)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2021/22</a:t>
                      </a:r>
                      <a:r>
                        <a:rPr lang="en-GB" sz="2400" baseline="0" dirty="0"/>
                        <a:t> </a:t>
                      </a:r>
                      <a:br>
                        <a:rPr lang="en-GB" sz="2400" baseline="0" dirty="0"/>
                      </a:br>
                      <a:r>
                        <a:rPr lang="en-GB" sz="2400" baseline="0" dirty="0"/>
                        <a:t>(hybrid)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65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Unit Surveys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Specific Survey on the use of Mobius Lessons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0901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0" y="1161317"/>
            <a:ext cx="3998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Number of students providing </a:t>
            </a:r>
            <a:br>
              <a:rPr lang="en-GB" sz="2400" dirty="0"/>
            </a:br>
            <a:r>
              <a:rPr lang="en-GB" sz="2400" dirty="0"/>
              <a:t>written comments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9211"/>
              </p:ext>
            </p:extLst>
          </p:nvPr>
        </p:nvGraphicFramePr>
        <p:xfrm>
          <a:off x="256098" y="2689875"/>
          <a:ext cx="6493959" cy="403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960">
                  <a:extLst>
                    <a:ext uri="{9D8B030D-6E8A-4147-A177-3AD203B41FA5}">
                      <a16:colId xmlns:a16="http://schemas.microsoft.com/office/drawing/2014/main" val="16171777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122931700"/>
                    </a:ext>
                  </a:extLst>
                </a:gridCol>
                <a:gridCol w="1346199">
                  <a:extLst>
                    <a:ext uri="{9D8B030D-6E8A-4147-A177-3AD203B41FA5}">
                      <a16:colId xmlns:a16="http://schemas.microsoft.com/office/drawing/2014/main" val="1806728184"/>
                    </a:ext>
                  </a:extLst>
                </a:gridCol>
              </a:tblGrid>
              <a:tr h="9048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2020/21 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(online)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2021/22</a:t>
                      </a:r>
                      <a:r>
                        <a:rPr lang="en-GB" sz="2400" baseline="0" dirty="0"/>
                        <a:t> </a:t>
                      </a:r>
                      <a:br>
                        <a:rPr lang="en-GB" sz="2400" baseline="0" dirty="0"/>
                      </a:br>
                      <a:r>
                        <a:rPr lang="en-GB" sz="2400" baseline="0" dirty="0"/>
                        <a:t>(hybrid)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27713"/>
                  </a:ext>
                </a:extLst>
              </a:tr>
              <a:tr h="583101">
                <a:tc>
                  <a:txBody>
                    <a:bodyPr/>
                    <a:lstStyle/>
                    <a:p>
                      <a:r>
                        <a:rPr lang="en-GB" sz="2400" dirty="0"/>
                        <a:t>Responses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167076"/>
                  </a:ext>
                </a:extLst>
              </a:tr>
              <a:tr h="583101">
                <a:tc>
                  <a:txBody>
                    <a:bodyPr/>
                    <a:lstStyle/>
                    <a:p>
                      <a:r>
                        <a:rPr lang="en-GB" sz="2400" dirty="0"/>
                        <a:t>Overall, I would rate this unit as being 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645310"/>
                  </a:ext>
                </a:extLst>
              </a:tr>
              <a:tr h="583101">
                <a:tc>
                  <a:txBody>
                    <a:bodyPr/>
                    <a:lstStyle/>
                    <a:p>
                      <a:r>
                        <a:rPr lang="en-GB" sz="2400" dirty="0"/>
                        <a:t>The feedback that I received on my work was helpful.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59760"/>
                  </a:ext>
                </a:extLst>
              </a:tr>
              <a:tr h="904862">
                <a:tc>
                  <a:txBody>
                    <a:bodyPr/>
                    <a:lstStyle/>
                    <a:p>
                      <a:r>
                        <a:rPr lang="en-GB" sz="2400" dirty="0"/>
                        <a:t>This unit was well organised.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8099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6098" y="2192012"/>
            <a:ext cx="258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Unit Survey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7496" y="4897747"/>
            <a:ext cx="4020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* No useful open text question</a:t>
            </a:r>
          </a:p>
        </p:txBody>
      </p:sp>
    </p:spTree>
    <p:extLst>
      <p:ext uri="{BB962C8B-B14F-4D97-AF65-F5344CB8AC3E}">
        <p14:creationId xmlns:p14="http://schemas.microsoft.com/office/powerpoint/2010/main" val="398908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did I use it?</a:t>
            </a:r>
          </a:p>
          <a:p>
            <a:r>
              <a:rPr lang="en-GB" dirty="0"/>
              <a:t>What are they?</a:t>
            </a:r>
          </a:p>
          <a:p>
            <a:r>
              <a:rPr lang="en-GB" dirty="0"/>
              <a:t>Why did I use it?</a:t>
            </a:r>
          </a:p>
          <a:p>
            <a:r>
              <a:rPr lang="en-GB" dirty="0"/>
              <a:t>How did students use them?</a:t>
            </a:r>
          </a:p>
          <a:p>
            <a:r>
              <a:rPr lang="en-GB" dirty="0"/>
              <a:t>What did students think?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452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3900" y="288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did students think? – </a:t>
            </a:r>
            <a:br>
              <a:rPr lang="en-GB" dirty="0"/>
            </a:br>
            <a:r>
              <a:rPr lang="en-GB" sz="2400" dirty="0"/>
              <a:t>Specific Survey on the Use of Mobius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510930"/>
              </p:ext>
            </p:extLst>
          </p:nvPr>
        </p:nvGraphicFramePr>
        <p:xfrm>
          <a:off x="1873250" y="1778001"/>
          <a:ext cx="8216900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600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08246"/>
            <a:ext cx="10515600" cy="1325563"/>
          </a:xfrm>
        </p:spPr>
        <p:txBody>
          <a:bodyPr/>
          <a:lstStyle/>
          <a:p>
            <a:r>
              <a:rPr lang="en-GB" dirty="0"/>
              <a:t>What did students think? – </a:t>
            </a:r>
            <a:br>
              <a:rPr lang="en-GB" dirty="0"/>
            </a:br>
            <a:r>
              <a:rPr lang="en-GB" sz="2400" dirty="0"/>
              <a:t>Unit Survey Comments –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What works – </a:t>
            </a:r>
            <a:r>
              <a:rPr lang="en-GB" sz="2400" b="1" dirty="0">
                <a:solidFill>
                  <a:srgbClr val="FF0000"/>
                </a:solidFill>
              </a:rPr>
              <a:t>What could be improved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08835"/>
              </p:ext>
            </p:extLst>
          </p:nvPr>
        </p:nvGraphicFramePr>
        <p:xfrm>
          <a:off x="330201" y="2298700"/>
          <a:ext cx="11531597" cy="1726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557">
                  <a:extLst>
                    <a:ext uri="{9D8B030D-6E8A-4147-A177-3AD203B41FA5}">
                      <a16:colId xmlns:a16="http://schemas.microsoft.com/office/drawing/2014/main" val="3846674132"/>
                    </a:ext>
                  </a:extLst>
                </a:gridCol>
                <a:gridCol w="942557">
                  <a:extLst>
                    <a:ext uri="{9D8B030D-6E8A-4147-A177-3AD203B41FA5}">
                      <a16:colId xmlns:a16="http://schemas.microsoft.com/office/drawing/2014/main" val="1108555627"/>
                    </a:ext>
                  </a:extLst>
                </a:gridCol>
                <a:gridCol w="942557">
                  <a:extLst>
                    <a:ext uri="{9D8B030D-6E8A-4147-A177-3AD203B41FA5}">
                      <a16:colId xmlns:a16="http://schemas.microsoft.com/office/drawing/2014/main" val="206295270"/>
                    </a:ext>
                  </a:extLst>
                </a:gridCol>
                <a:gridCol w="1045649">
                  <a:extLst>
                    <a:ext uri="{9D8B030D-6E8A-4147-A177-3AD203B41FA5}">
                      <a16:colId xmlns:a16="http://schemas.microsoft.com/office/drawing/2014/main" val="1740641446"/>
                    </a:ext>
                  </a:extLst>
                </a:gridCol>
                <a:gridCol w="942557">
                  <a:extLst>
                    <a:ext uri="{9D8B030D-6E8A-4147-A177-3AD203B41FA5}">
                      <a16:colId xmlns:a16="http://schemas.microsoft.com/office/drawing/2014/main" val="3407793258"/>
                    </a:ext>
                  </a:extLst>
                </a:gridCol>
                <a:gridCol w="942557">
                  <a:extLst>
                    <a:ext uri="{9D8B030D-6E8A-4147-A177-3AD203B41FA5}">
                      <a16:colId xmlns:a16="http://schemas.microsoft.com/office/drawing/2014/main" val="318604878"/>
                    </a:ext>
                  </a:extLst>
                </a:gridCol>
                <a:gridCol w="942557">
                  <a:extLst>
                    <a:ext uri="{9D8B030D-6E8A-4147-A177-3AD203B41FA5}">
                      <a16:colId xmlns:a16="http://schemas.microsoft.com/office/drawing/2014/main" val="294862190"/>
                    </a:ext>
                  </a:extLst>
                </a:gridCol>
                <a:gridCol w="1060378">
                  <a:extLst>
                    <a:ext uri="{9D8B030D-6E8A-4147-A177-3AD203B41FA5}">
                      <a16:colId xmlns:a16="http://schemas.microsoft.com/office/drawing/2014/main" val="3172019761"/>
                    </a:ext>
                  </a:extLst>
                </a:gridCol>
                <a:gridCol w="942557">
                  <a:extLst>
                    <a:ext uri="{9D8B030D-6E8A-4147-A177-3AD203B41FA5}">
                      <a16:colId xmlns:a16="http://schemas.microsoft.com/office/drawing/2014/main" val="2310395354"/>
                    </a:ext>
                  </a:extLst>
                </a:gridCol>
                <a:gridCol w="942557">
                  <a:extLst>
                    <a:ext uri="{9D8B030D-6E8A-4147-A177-3AD203B41FA5}">
                      <a16:colId xmlns:a16="http://schemas.microsoft.com/office/drawing/2014/main" val="2037591316"/>
                    </a:ext>
                  </a:extLst>
                </a:gridCol>
                <a:gridCol w="942557">
                  <a:extLst>
                    <a:ext uri="{9D8B030D-6E8A-4147-A177-3AD203B41FA5}">
                      <a16:colId xmlns:a16="http://schemas.microsoft.com/office/drawing/2014/main" val="3552686240"/>
                    </a:ext>
                  </a:extLst>
                </a:gridCol>
                <a:gridCol w="942557">
                  <a:extLst>
                    <a:ext uri="{9D8B030D-6E8A-4147-A177-3AD203B41FA5}">
                      <a16:colId xmlns:a16="http://schemas.microsoft.com/office/drawing/2014/main" val="3548332120"/>
                    </a:ext>
                  </a:extLst>
                </a:gridCol>
              </a:tblGrid>
              <a:tr h="30268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Mobius / Lessons 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5878933"/>
                  </a:ext>
                </a:extLst>
              </a:tr>
              <a:tr h="865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Lessons</a:t>
                      </a:r>
                      <a:r>
                        <a:rPr lang="en-GB" sz="1800" b="1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 use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Quality of Material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solidFill>
                            <a:srgbClr val="7030A0"/>
                          </a:solidFill>
                          <a:effectLst/>
                        </a:rPr>
                        <a:t>Videos</a:t>
                      </a:r>
                      <a:endParaRPr lang="en-GB" sz="18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Questions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any Mobius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Clear Weekly Guidance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Discussion Board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Live Q&amp;A Sessions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Drop in Sessions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Exercise Sheets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Assess-</a:t>
                      </a:r>
                      <a:r>
                        <a:rPr lang="en-GB" sz="1800" u="none" strike="noStrike" dirty="0" err="1">
                          <a:effectLst/>
                        </a:rPr>
                        <a:t>ments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278125"/>
                  </a:ext>
                </a:extLst>
              </a:tr>
              <a:tr h="3026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39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8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15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11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59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33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1803123"/>
                  </a:ext>
                </a:extLst>
              </a:tr>
            </a:tbl>
          </a:graphicData>
        </a:graphic>
      </p:graphicFrame>
      <p:pic>
        <p:nvPicPr>
          <p:cNvPr id="3074" name="Picture 2" descr="Plus Green Button - Free vector graphic on Pixabay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49" y="2261632"/>
            <a:ext cx="876299" cy="8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201" y="189230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2020/21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42260"/>
              </p:ext>
            </p:extLst>
          </p:nvPr>
        </p:nvGraphicFramePr>
        <p:xfrm>
          <a:off x="330200" y="4269207"/>
          <a:ext cx="11531598" cy="2147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8327">
                  <a:extLst>
                    <a:ext uri="{9D8B030D-6E8A-4147-A177-3AD203B41FA5}">
                      <a16:colId xmlns:a16="http://schemas.microsoft.com/office/drawing/2014/main" val="1019398490"/>
                    </a:ext>
                  </a:extLst>
                </a:gridCol>
                <a:gridCol w="1122221">
                  <a:extLst>
                    <a:ext uri="{9D8B030D-6E8A-4147-A177-3AD203B41FA5}">
                      <a16:colId xmlns:a16="http://schemas.microsoft.com/office/drawing/2014/main" val="2675181736"/>
                    </a:ext>
                  </a:extLst>
                </a:gridCol>
                <a:gridCol w="974434">
                  <a:extLst>
                    <a:ext uri="{9D8B030D-6E8A-4147-A177-3AD203B41FA5}">
                      <a16:colId xmlns:a16="http://schemas.microsoft.com/office/drawing/2014/main" val="2242445170"/>
                    </a:ext>
                  </a:extLst>
                </a:gridCol>
                <a:gridCol w="1048327">
                  <a:extLst>
                    <a:ext uri="{9D8B030D-6E8A-4147-A177-3AD203B41FA5}">
                      <a16:colId xmlns:a16="http://schemas.microsoft.com/office/drawing/2014/main" val="1296219757"/>
                    </a:ext>
                  </a:extLst>
                </a:gridCol>
                <a:gridCol w="1048327">
                  <a:extLst>
                    <a:ext uri="{9D8B030D-6E8A-4147-A177-3AD203B41FA5}">
                      <a16:colId xmlns:a16="http://schemas.microsoft.com/office/drawing/2014/main" val="2016120271"/>
                    </a:ext>
                  </a:extLst>
                </a:gridCol>
                <a:gridCol w="1048327">
                  <a:extLst>
                    <a:ext uri="{9D8B030D-6E8A-4147-A177-3AD203B41FA5}">
                      <a16:colId xmlns:a16="http://schemas.microsoft.com/office/drawing/2014/main" val="2177845417"/>
                    </a:ext>
                  </a:extLst>
                </a:gridCol>
                <a:gridCol w="352140">
                  <a:extLst>
                    <a:ext uri="{9D8B030D-6E8A-4147-A177-3AD203B41FA5}">
                      <a16:colId xmlns:a16="http://schemas.microsoft.com/office/drawing/2014/main" val="252847367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407731305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273677627"/>
                    </a:ext>
                  </a:extLst>
                </a:gridCol>
                <a:gridCol w="1231897">
                  <a:extLst>
                    <a:ext uri="{9D8B030D-6E8A-4147-A177-3AD203B41FA5}">
                      <a16:colId xmlns:a16="http://schemas.microsoft.com/office/drawing/2014/main" val="1651915342"/>
                    </a:ext>
                  </a:extLst>
                </a:gridCol>
                <a:gridCol w="1320798">
                  <a:extLst>
                    <a:ext uri="{9D8B030D-6E8A-4147-A177-3AD203B41FA5}">
                      <a16:colId xmlns:a16="http://schemas.microsoft.com/office/drawing/2014/main" val="1974209275"/>
                    </a:ext>
                  </a:extLst>
                </a:gridCol>
              </a:tblGrid>
              <a:tr h="31785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Mobius / Lessons 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4030454"/>
                  </a:ext>
                </a:extLst>
              </a:tr>
              <a:tr h="1271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Tutorials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solidFill>
                            <a:srgbClr val="7030A0"/>
                          </a:solidFill>
                          <a:effectLst/>
                        </a:rPr>
                        <a:t>Complicated, Too much text</a:t>
                      </a:r>
                      <a:endParaRPr lang="en-GB" sz="18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more video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more exercise/interactive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Live instead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any Mobius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more student interaction in Live Q&amp;A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structure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Feedback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Workload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3786328"/>
                  </a:ext>
                </a:extLst>
              </a:tr>
              <a:tr h="3178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solidFill>
                            <a:srgbClr val="7030A0"/>
                          </a:solidFill>
                          <a:effectLst/>
                        </a:rPr>
                        <a:t>13</a:t>
                      </a:r>
                      <a:endParaRPr lang="en-GB" sz="18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solidFill>
                            <a:srgbClr val="7030A0"/>
                          </a:solidFill>
                          <a:effectLst/>
                        </a:rPr>
                        <a:t>9</a:t>
                      </a:r>
                      <a:endParaRPr lang="en-GB" sz="18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n-GB" sz="18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solidFill>
                            <a:srgbClr val="7030A0"/>
                          </a:solidFill>
                          <a:effectLst/>
                        </a:rPr>
                        <a:t>13</a:t>
                      </a:r>
                      <a:endParaRPr lang="en-GB" sz="18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38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8773585"/>
                  </a:ext>
                </a:extLst>
              </a:tr>
            </a:tbl>
          </a:graphicData>
        </a:graphic>
      </p:graphicFrame>
      <p:pic>
        <p:nvPicPr>
          <p:cNvPr id="10" name="Picture 2" descr="Minus PNG Transparent Images - PNG Al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52" y="4182530"/>
            <a:ext cx="1198691" cy="92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848600" y="2641600"/>
            <a:ext cx="1358900" cy="162760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students think? – </a:t>
            </a:r>
            <a:br>
              <a:rPr lang="en-GB" dirty="0"/>
            </a:br>
            <a:r>
              <a:rPr lang="en-GB" sz="2400" dirty="0"/>
              <a:t>Mobius Survey Comments –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What did you like best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247312"/>
              </p:ext>
            </p:extLst>
          </p:nvPr>
        </p:nvGraphicFramePr>
        <p:xfrm>
          <a:off x="457197" y="2152353"/>
          <a:ext cx="1130300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715">
                  <a:extLst>
                    <a:ext uri="{9D8B030D-6E8A-4147-A177-3AD203B41FA5}">
                      <a16:colId xmlns:a16="http://schemas.microsoft.com/office/drawing/2014/main" val="3822589489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2832555395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286614879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347704347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4027956573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1458781408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2940417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Progress 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Combination of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Quality of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Work-Outs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Accessability</a:t>
                      </a:r>
                      <a:r>
                        <a:rPr lang="en-GB" dirty="0"/>
                        <a:t> /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Interactive / Check Understanding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2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871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4999" y="1690688"/>
            <a:ext cx="5066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Proportions of comments related to …</a:t>
            </a:r>
          </a:p>
        </p:txBody>
      </p:sp>
      <p:sp>
        <p:nvSpPr>
          <p:cNvPr id="14" name="Rounded Rectangle 13"/>
          <p:cNvSpPr/>
          <p:nvPr/>
        </p:nvSpPr>
        <p:spPr>
          <a:xfrm rot="21064034">
            <a:off x="531827" y="4502150"/>
            <a:ext cx="2489200" cy="1155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had them accessible </a:t>
            </a:r>
            <a:r>
              <a:rPr lang="en-GB" dirty="0" err="1">
                <a:solidFill>
                  <a:schemeClr val="tx1"/>
                </a:solidFill>
              </a:rPr>
              <a:t>everytime</a:t>
            </a:r>
            <a:r>
              <a:rPr lang="en-GB" dirty="0">
                <a:solidFill>
                  <a:schemeClr val="tx1"/>
                </a:solidFill>
              </a:rPr>
              <a:t> and I could assess myself on the fresh material.</a:t>
            </a:r>
          </a:p>
        </p:txBody>
      </p:sp>
      <p:sp>
        <p:nvSpPr>
          <p:cNvPr id="15" name="Rounded Rectangle 14"/>
          <p:cNvSpPr/>
          <p:nvPr/>
        </p:nvSpPr>
        <p:spPr>
          <a:xfrm rot="351005">
            <a:off x="3632200" y="4940299"/>
            <a:ext cx="3543300" cy="1346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Having activities in each lesson with the feedback because it allowed me to better understand how to do those kinds of </a:t>
            </a:r>
            <a:r>
              <a:rPr lang="en-GB" dirty="0" err="1">
                <a:solidFill>
                  <a:schemeClr val="tx1"/>
                </a:solidFill>
              </a:rPr>
              <a:t>excercises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10500" y="4315902"/>
            <a:ext cx="3543300" cy="17795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 gave me much more flexibility, and I could work through the material at my own pace. The videos and questions were useful for consolidating and practicing the material.</a:t>
            </a:r>
          </a:p>
        </p:txBody>
      </p:sp>
    </p:spTree>
    <p:extLst>
      <p:ext uri="{BB962C8B-B14F-4D97-AF65-F5344CB8AC3E}">
        <p14:creationId xmlns:p14="http://schemas.microsoft.com/office/powerpoint/2010/main" val="3311218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students think? – </a:t>
            </a:r>
            <a:br>
              <a:rPr lang="en-GB" dirty="0"/>
            </a:br>
            <a:r>
              <a:rPr lang="en-GB" sz="2400" dirty="0"/>
              <a:t>Mobius Survey Comments – </a:t>
            </a:r>
            <a:r>
              <a:rPr lang="en-GB" sz="2400" b="1" dirty="0">
                <a:solidFill>
                  <a:srgbClr val="FF0000"/>
                </a:solidFill>
              </a:rPr>
              <a:t>What could be improved</a:t>
            </a: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238042"/>
              </p:ext>
            </p:extLst>
          </p:nvPr>
        </p:nvGraphicFramePr>
        <p:xfrm>
          <a:off x="457197" y="2152353"/>
          <a:ext cx="1130301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890">
                  <a:extLst>
                    <a:ext uri="{9D8B030D-6E8A-4147-A177-3AD203B41FA5}">
                      <a16:colId xmlns:a16="http://schemas.microsoft.com/office/drawing/2014/main" val="3822589489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2832555395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286614879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347704347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2396697733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677599678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4027956573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1458781408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2940417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Too long lessons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Lesson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worked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Face to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Nothing / Use it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2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871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4999" y="1690688"/>
            <a:ext cx="749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Proportions of comments related to … </a:t>
            </a:r>
            <a:r>
              <a:rPr lang="en-GB" sz="1400" b="1" dirty="0"/>
              <a:t>(some small categories omitted)</a:t>
            </a:r>
          </a:p>
        </p:txBody>
      </p:sp>
      <p:sp>
        <p:nvSpPr>
          <p:cNvPr id="14" name="Rounded Rectangle 13"/>
          <p:cNvSpPr/>
          <p:nvPr/>
        </p:nvSpPr>
        <p:spPr>
          <a:xfrm rot="21064034">
            <a:off x="574440" y="4110904"/>
            <a:ext cx="2489200" cy="14066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More videos. For me, just reading the maths was not sufficient to actually gain an understanding.</a:t>
            </a:r>
          </a:p>
        </p:txBody>
      </p:sp>
      <p:sp>
        <p:nvSpPr>
          <p:cNvPr id="15" name="Rounded Rectangle 14"/>
          <p:cNvSpPr/>
          <p:nvPr/>
        </p:nvSpPr>
        <p:spPr>
          <a:xfrm rot="351005">
            <a:off x="4062634" y="4306527"/>
            <a:ext cx="3543300" cy="8745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Less writing and shorter videos as there was too much detail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16907" y="4050625"/>
            <a:ext cx="3543300" cy="13863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Sometimes very wordy - I understand that it is needed to an extent however sometimes I felt overwhelmed </a:t>
            </a:r>
          </a:p>
        </p:txBody>
      </p:sp>
      <p:sp>
        <p:nvSpPr>
          <p:cNvPr id="8" name="Rounded Rectangle 7"/>
          <p:cNvSpPr/>
          <p:nvPr/>
        </p:nvSpPr>
        <p:spPr>
          <a:xfrm rot="199241">
            <a:off x="2868833" y="5642145"/>
            <a:ext cx="3543300" cy="8745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Making more courses use this method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295064">
            <a:off x="7173340" y="5862521"/>
            <a:ext cx="2409554" cy="5196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are perfect!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90207" y="1982504"/>
            <a:ext cx="1358900" cy="1995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6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students think that content should be delivered?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the questions below, please indicate how you think content for your unit should be delivered? In other words, where would you prefer to see new content for the first time?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four options are: Reading, Pre-lecture videos, Lectures and Interactive Lessons (like the Mobius lessons).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ENSURE THAT THE FOUR ANSWERS ON THIS PAGE SUM TO 10.</a:t>
            </a:r>
          </a:p>
          <a:p>
            <a:pPr marL="0" indent="0">
              <a:buNone/>
            </a:pPr>
            <a:r>
              <a:rPr lang="en-GB" dirty="0"/>
              <a:t>E.g. Readings 3, Videos 6, Lectures 1, Interactive Lessons 0.</a:t>
            </a:r>
          </a:p>
        </p:txBody>
      </p:sp>
    </p:spTree>
    <p:extLst>
      <p:ext uri="{BB962C8B-B14F-4D97-AF65-F5344CB8AC3E}">
        <p14:creationId xmlns:p14="http://schemas.microsoft.com/office/powerpoint/2010/main" val="3852134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"/>
            <a:ext cx="10128139" cy="6400985"/>
          </a:xfrm>
        </p:spPr>
      </p:pic>
    </p:spTree>
    <p:extLst>
      <p:ext uri="{BB962C8B-B14F-4D97-AF65-F5344CB8AC3E}">
        <p14:creationId xmlns:p14="http://schemas.microsoft.com/office/powerpoint/2010/main" val="4271656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students think should happen in live meetings?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the questions below, please indicate how you think the time in live (large group) meetings should be spend?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options you have here are: Content delivery, Lecturer working through examples/review material, Lecturer responding to student questions, students working on problems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Please ensure that your answers on this page sum to 10.</a:t>
            </a:r>
          </a:p>
          <a:p>
            <a:pPr marL="0" indent="0">
              <a:buNone/>
            </a:pPr>
            <a:r>
              <a:rPr lang="en-GB" dirty="0"/>
              <a:t>E.g. Content 7, Examples/Review 2, Questions 1, Student Work 0.</a:t>
            </a:r>
          </a:p>
        </p:txBody>
      </p:sp>
    </p:spTree>
    <p:extLst>
      <p:ext uri="{BB962C8B-B14F-4D97-AF65-F5344CB8AC3E}">
        <p14:creationId xmlns:p14="http://schemas.microsoft.com/office/powerpoint/2010/main" val="3278467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2" y="365125"/>
            <a:ext cx="10032395" cy="6340475"/>
          </a:xfrm>
        </p:spPr>
      </p:pic>
    </p:spTree>
    <p:extLst>
      <p:ext uri="{BB962C8B-B14F-4D97-AF65-F5344CB8AC3E}">
        <p14:creationId xmlns:p14="http://schemas.microsoft.com/office/powerpoint/2010/main" val="165837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421E-3103-102D-49FA-05FD386FE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/>
          <a:lstStyle/>
          <a:p>
            <a:r>
              <a:rPr lang="en-GB" dirty="0"/>
              <a:t>Your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0782-D624-D86F-DF68-AD5093D5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363"/>
            <a:ext cx="10515600" cy="4969600"/>
          </a:xfrm>
        </p:spPr>
        <p:txBody>
          <a:bodyPr/>
          <a:lstStyle/>
          <a:p>
            <a:r>
              <a:rPr lang="en-GB" dirty="0"/>
              <a:t>You are still a teacher, but students may not see that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Your role during term becomes more that of a coach and </a:t>
            </a:r>
            <a:r>
              <a:rPr lang="en-GB" dirty="0" err="1"/>
              <a:t>troubleshooter</a:t>
            </a:r>
            <a:r>
              <a:rPr lang="en-GB" dirty="0"/>
              <a:t>, rather than a teacher.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r>
              <a:rPr lang="en-GB" dirty="0"/>
              <a:t>Will you be given the time to invest into designing such material?</a:t>
            </a:r>
          </a:p>
          <a:p>
            <a:endParaRPr lang="en-GB" dirty="0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D698CD10-E063-D5CB-D6DB-E68439C7D7A1}"/>
              </a:ext>
            </a:extLst>
          </p:cNvPr>
          <p:cNvSpPr/>
          <p:nvPr/>
        </p:nvSpPr>
        <p:spPr>
          <a:xfrm>
            <a:off x="1691683" y="1665929"/>
            <a:ext cx="7584427" cy="9723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There needs to be in person teaching for this module. Maths is too technical to be self-taught, which is what many students felt like they were doing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99B08-76E3-9A02-C311-44EF4921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267" y="3411097"/>
            <a:ext cx="2338714" cy="1579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3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9802-C162-C60B-6D3C-B48F4E36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09D0-BA29-E85E-0543-D59C7083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Interactive online textbooks …</a:t>
            </a:r>
          </a:p>
          <a:p>
            <a:r>
              <a:rPr lang="en-GB" dirty="0"/>
              <a:t>are a possible content delivery mechanism</a:t>
            </a:r>
          </a:p>
          <a:p>
            <a:r>
              <a:rPr lang="en-GB" dirty="0"/>
              <a:t>deliver useful learning support for students</a:t>
            </a:r>
          </a:p>
          <a:p>
            <a:r>
              <a:rPr lang="en-GB" dirty="0"/>
              <a:t>can create free lecture time that can be used in great ways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BUT</a:t>
            </a:r>
          </a:p>
          <a:p>
            <a:r>
              <a:rPr lang="en-GB" dirty="0"/>
              <a:t>The greatest challenge is that of convincing students of working in a different way</a:t>
            </a:r>
          </a:p>
        </p:txBody>
      </p:sp>
    </p:spTree>
    <p:extLst>
      <p:ext uri="{BB962C8B-B14F-4D97-AF65-F5344CB8AC3E}">
        <p14:creationId xmlns:p14="http://schemas.microsoft.com/office/powerpoint/2010/main" val="9276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11F4-22AA-BF26-C19F-54B2F8B6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007B-40C6-183B-8DF5-9A22D185E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1700" cy="4351338"/>
          </a:xfrm>
        </p:spPr>
        <p:txBody>
          <a:bodyPr/>
          <a:lstStyle/>
          <a:p>
            <a:r>
              <a:rPr lang="en-GB" dirty="0"/>
              <a:t>Compulsory Mathematics for Economists </a:t>
            </a:r>
            <a:br>
              <a:rPr lang="en-GB" dirty="0"/>
            </a:br>
            <a:r>
              <a:rPr lang="en-GB" dirty="0"/>
              <a:t>(up to constrained, multivariate optimisation – Lagrange)</a:t>
            </a:r>
          </a:p>
          <a:p>
            <a:r>
              <a:rPr lang="en-GB" dirty="0"/>
              <a:t>Students from a variety of programmes (Specialist economics, but also economics and business, economics and other social sciences, economics and history, etc)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Mathematics for Economics and Business By Ian Jac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12" y="365125"/>
            <a:ext cx="2826687" cy="386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16" y="2311175"/>
            <a:ext cx="3119639" cy="41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68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2CE6-409F-9FC7-1507-230A7E21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B0DF-4B28-A2A7-7AD1-F68AAF658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Noun</a:t>
            </a:r>
            <a:r>
              <a:rPr lang="en-GB" dirty="0"/>
              <a:t> logos (CCBY licence) used by: Alone Forever, </a:t>
            </a:r>
            <a:r>
              <a:rPr lang="en-GB" dirty="0" err="1"/>
              <a:t>Aybige</a:t>
            </a:r>
            <a:r>
              <a:rPr lang="en-GB" dirty="0"/>
              <a:t>, </a:t>
            </a:r>
            <a:r>
              <a:rPr lang="en-GB" dirty="0" err="1"/>
              <a:t>ferdizzimo</a:t>
            </a:r>
            <a:endParaRPr lang="en-GB" dirty="0"/>
          </a:p>
          <a:p>
            <a:r>
              <a:rPr lang="en-GB" dirty="0" err="1"/>
              <a:t>Keramida</a:t>
            </a:r>
            <a:r>
              <a:rPr lang="en-GB" dirty="0"/>
              <a:t>, M (2015), </a:t>
            </a:r>
            <a:r>
              <a:rPr lang="en-GB" dirty="0">
                <a:hlinkClick r:id="rId3"/>
              </a:rPr>
              <a:t>The Pedagogy Behind MOOCs: What eLearning Professionals Should Know</a:t>
            </a:r>
            <a:r>
              <a:rPr lang="en-GB" dirty="0"/>
              <a:t>, accessed 25/10/2022</a:t>
            </a:r>
          </a:p>
          <a:p>
            <a:r>
              <a:rPr lang="en-GB" dirty="0"/>
              <a:t>Source: Smith et al. (2022) </a:t>
            </a:r>
            <a:r>
              <a:rPr lang="en-GB" dirty="0">
                <a:hlinkClick r:id="rId4"/>
              </a:rPr>
              <a:t>Student Success in Asynchronous STEM Education: measuring and identifying contributors to learner outcomes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76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ACD6-6821-68F3-6EFE-37BEECB4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201358"/>
            <a:ext cx="10515600" cy="1325563"/>
          </a:xfrm>
        </p:spPr>
        <p:txBody>
          <a:bodyPr/>
          <a:lstStyle/>
          <a:p>
            <a:r>
              <a:rPr lang="en-GB" dirty="0"/>
              <a:t>The power of the test engine</a:t>
            </a:r>
            <a:br>
              <a:rPr lang="en-GB" dirty="0"/>
            </a:br>
            <a:r>
              <a:rPr lang="en-GB" sz="2800" dirty="0"/>
              <a:t>long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D8E27-57B0-4C18-0685-E569C816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65" y="1691894"/>
            <a:ext cx="4831678" cy="507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2604A-C53F-CB1F-0DA0-E9D3FBCB8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878" y="1740384"/>
            <a:ext cx="6323352" cy="487262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8E4942-7F8E-2213-4CB8-814E536116A0}"/>
              </a:ext>
            </a:extLst>
          </p:cNvPr>
          <p:cNvCxnSpPr/>
          <p:nvPr/>
        </p:nvCxnSpPr>
        <p:spPr>
          <a:xfrm>
            <a:off x="5436704" y="1610139"/>
            <a:ext cx="0" cy="5002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C73335-68E6-E52B-6B0C-892BB6342E4A}"/>
              </a:ext>
            </a:extLst>
          </p:cNvPr>
          <p:cNvSpPr/>
          <p:nvPr/>
        </p:nvSpPr>
        <p:spPr>
          <a:xfrm>
            <a:off x="321365" y="1581912"/>
            <a:ext cx="2449267" cy="6766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62C7B-9F32-472F-8812-5EE3484BA5FD}"/>
              </a:ext>
            </a:extLst>
          </p:cNvPr>
          <p:cNvSpPr txBox="1"/>
          <p:nvPr/>
        </p:nvSpPr>
        <p:spPr>
          <a:xfrm>
            <a:off x="3054293" y="1581912"/>
            <a:ext cx="222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Original randomised information</a:t>
            </a:r>
          </a:p>
        </p:txBody>
      </p:sp>
    </p:spTree>
    <p:extLst>
      <p:ext uri="{BB962C8B-B14F-4D97-AF65-F5344CB8AC3E}">
        <p14:creationId xmlns:p14="http://schemas.microsoft.com/office/powerpoint/2010/main" val="2595655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9B1AE3-1C4C-DD7B-9CCE-DC1754AC1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995" y="3256644"/>
            <a:ext cx="2865368" cy="3383573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79D196-5695-CF51-6B1A-067DCAD25313}"/>
              </a:ext>
            </a:extLst>
          </p:cNvPr>
          <p:cNvSpPr txBox="1">
            <a:spLocks/>
          </p:cNvSpPr>
          <p:nvPr/>
        </p:nvSpPr>
        <p:spPr>
          <a:xfrm>
            <a:off x="758687" y="2013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power of the test engine</a:t>
            </a:r>
            <a:br>
              <a:rPr lang="en-GB" dirty="0"/>
            </a:br>
            <a:r>
              <a:rPr lang="en-GB" sz="2800" dirty="0"/>
              <a:t>algebraic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3618B-23FD-F74B-804E-D38993A15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798"/>
          <a:stretch/>
        </p:blipFill>
        <p:spPr>
          <a:xfrm>
            <a:off x="321365" y="1691894"/>
            <a:ext cx="4831678" cy="219430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CE80EE-62EE-D647-7C7E-984EEF6545C5}"/>
              </a:ext>
            </a:extLst>
          </p:cNvPr>
          <p:cNvCxnSpPr>
            <a:cxnSpLocks/>
          </p:cNvCxnSpPr>
          <p:nvPr/>
        </p:nvCxnSpPr>
        <p:spPr>
          <a:xfrm flipH="1">
            <a:off x="3260035" y="1978483"/>
            <a:ext cx="302480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3BCBF56-13DD-45EE-6155-B631A0C011B0}"/>
              </a:ext>
            </a:extLst>
          </p:cNvPr>
          <p:cNvSpPr txBox="1"/>
          <p:nvPr/>
        </p:nvSpPr>
        <p:spPr>
          <a:xfrm>
            <a:off x="10040038" y="963987"/>
            <a:ext cx="125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Editor 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C628C-1E97-6257-6C9F-102F38B49E8D}"/>
              </a:ext>
            </a:extLst>
          </p:cNvPr>
          <p:cNvSpPr txBox="1"/>
          <p:nvPr/>
        </p:nvSpPr>
        <p:spPr>
          <a:xfrm>
            <a:off x="9827967" y="3955389"/>
            <a:ext cx="113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Algorithm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99AEFC-10B1-421B-530D-3886200C6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027" y="4132436"/>
            <a:ext cx="4390813" cy="2460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77E8DA-9F9C-F9B4-AAF6-4D2584E9E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666" y="1316075"/>
            <a:ext cx="5235394" cy="185944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520636-6921-EA31-56DB-989D4CB6851E}"/>
              </a:ext>
            </a:extLst>
          </p:cNvPr>
          <p:cNvCxnSpPr/>
          <p:nvPr/>
        </p:nvCxnSpPr>
        <p:spPr>
          <a:xfrm flipV="1">
            <a:off x="9631018" y="2497072"/>
            <a:ext cx="0" cy="58394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C3C1FC-18DA-9504-40A6-468109DDA6C7}"/>
              </a:ext>
            </a:extLst>
          </p:cNvPr>
          <p:cNvCxnSpPr>
            <a:cxnSpLocks/>
          </p:cNvCxnSpPr>
          <p:nvPr/>
        </p:nvCxnSpPr>
        <p:spPr>
          <a:xfrm flipV="1">
            <a:off x="4772439" y="3001617"/>
            <a:ext cx="2244587" cy="161507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309F20B-E717-3EFB-3354-AB9F89A6DE9D}"/>
              </a:ext>
            </a:extLst>
          </p:cNvPr>
          <p:cNvSpPr txBox="1"/>
          <p:nvPr/>
        </p:nvSpPr>
        <p:spPr>
          <a:xfrm>
            <a:off x="3642551" y="1281447"/>
            <a:ext cx="14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Student view</a:t>
            </a:r>
          </a:p>
        </p:txBody>
      </p:sp>
      <p:sp>
        <p:nvSpPr>
          <p:cNvPr id="3" name="Oval 2"/>
          <p:cNvSpPr/>
          <p:nvPr/>
        </p:nvSpPr>
        <p:spPr>
          <a:xfrm>
            <a:off x="863600" y="1841500"/>
            <a:ext cx="279400" cy="330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77235" y="1511300"/>
            <a:ext cx="279400" cy="330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137534" y="3265443"/>
            <a:ext cx="1238443" cy="330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11F4-22AA-BF26-C19F-54B2F8B6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 -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007B-40C6-183B-8DF5-9A22D185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700+ students</a:t>
            </a:r>
          </a:p>
          <a:p>
            <a:r>
              <a:rPr lang="en-GB" dirty="0"/>
              <a:t>600 first years and 100 2</a:t>
            </a:r>
            <a:r>
              <a:rPr lang="en-GB" baseline="30000" dirty="0"/>
              <a:t>nd</a:t>
            </a:r>
            <a:r>
              <a:rPr lang="en-GB" dirty="0"/>
              <a:t> years</a:t>
            </a:r>
          </a:p>
          <a:p>
            <a:r>
              <a:rPr lang="en-GB" dirty="0"/>
              <a:t>Piazza Discussion Board (very busy)</a:t>
            </a:r>
          </a:p>
          <a:p>
            <a:pPr marL="0" indent="0">
              <a:buNone/>
            </a:pPr>
            <a:r>
              <a:rPr lang="en-GB" b="1" dirty="0"/>
              <a:t>Contact Time</a:t>
            </a:r>
          </a:p>
          <a:p>
            <a:r>
              <a:rPr lang="en-GB" dirty="0"/>
              <a:t>Lectures in large Lecture Theatres</a:t>
            </a:r>
            <a:br>
              <a:rPr lang="en-GB" dirty="0"/>
            </a:br>
            <a:r>
              <a:rPr lang="en-GB" dirty="0"/>
              <a:t>(the largest was too small in weeks 1 and 2) and ok after that</a:t>
            </a:r>
          </a:p>
          <a:p>
            <a:r>
              <a:rPr lang="en-GB" dirty="0"/>
              <a:t>8 weeks of tutorials (up to 40 students)</a:t>
            </a:r>
          </a:p>
          <a:p>
            <a:pPr marL="0" indent="0">
              <a:buNone/>
            </a:pPr>
            <a:r>
              <a:rPr lang="en-GB" b="1" dirty="0"/>
              <a:t>Content Delivery</a:t>
            </a:r>
          </a:p>
          <a:p>
            <a:r>
              <a:rPr lang="en-GB" dirty="0"/>
              <a:t>Material through Lecture Slides and Textbook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62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348C-2222-F29E-B8B5-4E67E58B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Pandemic (2020/21)</a:t>
            </a:r>
          </a:p>
        </p:txBody>
      </p:sp>
      <p:pic>
        <p:nvPicPr>
          <p:cNvPr id="5" name="Content Placeholder 4" descr="A picture containing indoor, decorated, cloth, red&#10;&#10;Description automatically generated">
            <a:extLst>
              <a:ext uri="{FF2B5EF4-FFF2-40B4-BE49-F238E27FC236}">
                <a16:creationId xmlns:a16="http://schemas.microsoft.com/office/drawing/2014/main" id="{B6C81FE3-03B0-A1A2-B332-93B405497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473" y="158822"/>
            <a:ext cx="2143125" cy="2143125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72431-03BC-E7E9-61D7-F9F508EE8EE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900+ students</a:t>
            </a:r>
          </a:p>
          <a:p>
            <a:r>
              <a:rPr lang="en-GB" dirty="0"/>
              <a:t>800 first years and 150 2</a:t>
            </a:r>
            <a:r>
              <a:rPr lang="en-GB" baseline="30000" dirty="0"/>
              <a:t>nd</a:t>
            </a:r>
            <a:r>
              <a:rPr lang="en-GB" dirty="0"/>
              <a:t> years</a:t>
            </a:r>
          </a:p>
          <a:p>
            <a:r>
              <a:rPr lang="en-GB" dirty="0"/>
              <a:t>Piazza Discussion Board (very busy)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Contact Time</a:t>
            </a:r>
          </a:p>
          <a:p>
            <a:r>
              <a:rPr lang="en-GB" dirty="0"/>
              <a:t>Weekly Review and Q&amp;A Sessions</a:t>
            </a:r>
          </a:p>
          <a:p>
            <a:r>
              <a:rPr lang="en-GB" dirty="0"/>
              <a:t>5 weeks of online tutorials (up to 40 students)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Content Delivery</a:t>
            </a:r>
          </a:p>
          <a:p>
            <a:r>
              <a:rPr lang="en-GB" dirty="0"/>
              <a:t>Material through Online Interactive Textbook (traditional textbook remains available)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6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D02F4118-7995-6B22-7A3D-3514759F1A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0159" cy="4026773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softEdge rad="2286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C2348C-2222-F29E-B8B5-4E67E58B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“Post” – Pandemic (2021/22)</a:t>
            </a:r>
          </a:p>
        </p:txBody>
      </p:sp>
      <p:pic>
        <p:nvPicPr>
          <p:cNvPr id="5" name="Content Placeholder 4" descr="A picture containing indoor, decorated, cloth, red&#10;&#10;Description automatically generated">
            <a:extLst>
              <a:ext uri="{FF2B5EF4-FFF2-40B4-BE49-F238E27FC236}">
                <a16:creationId xmlns:a16="http://schemas.microsoft.com/office/drawing/2014/main" id="{B6C81FE3-03B0-A1A2-B332-93B405497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473" y="158822"/>
            <a:ext cx="2143125" cy="2143125"/>
          </a:xfrm>
        </p:spPr>
      </p:pic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B3FB5E9E-6177-6E23-DDEF-9709CD7E18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13" y="2892286"/>
            <a:ext cx="7048903" cy="3965713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72431-03BC-E7E9-61D7-F9F508EE8EE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900+ students</a:t>
            </a:r>
          </a:p>
          <a:p>
            <a:r>
              <a:rPr lang="en-GB" dirty="0"/>
              <a:t>800 first years and 150 2</a:t>
            </a:r>
            <a:r>
              <a:rPr lang="en-GB" baseline="30000" dirty="0"/>
              <a:t>nd</a:t>
            </a:r>
            <a:r>
              <a:rPr lang="en-GB" dirty="0"/>
              <a:t> years</a:t>
            </a:r>
          </a:p>
          <a:p>
            <a:r>
              <a:rPr lang="en-GB" dirty="0"/>
              <a:t>Piazza Discussion Board (very busy)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Contact Time</a:t>
            </a:r>
          </a:p>
          <a:p>
            <a:r>
              <a:rPr lang="en-GB" dirty="0"/>
              <a:t>Weekly Review and Q&amp;A Sessions (live but online)</a:t>
            </a:r>
          </a:p>
          <a:p>
            <a:r>
              <a:rPr lang="en-GB" dirty="0"/>
              <a:t>5 weeks of on-campus tutorials (up to 40 students)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Content Delivery</a:t>
            </a:r>
          </a:p>
          <a:p>
            <a:r>
              <a:rPr lang="en-GB" dirty="0"/>
              <a:t>Material through Online Interactive Textbook (traditional textbook remains available)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7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AB6B3E-24AA-9B74-E9E7-F8F80F017038}"/>
              </a:ext>
            </a:extLst>
          </p:cNvPr>
          <p:cNvSpPr txBox="1"/>
          <p:nvPr/>
        </p:nvSpPr>
        <p:spPr>
          <a:xfrm>
            <a:off x="3642015" y="434109"/>
            <a:ext cx="3122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Advanced Mathematics</a:t>
            </a:r>
          </a:p>
          <a:p>
            <a:r>
              <a:rPr lang="en-GB" sz="2400" dirty="0"/>
              <a:t>2019/20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AA274-3BD1-71A8-4D0B-2C1A0B27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04" y="77966"/>
            <a:ext cx="2362711" cy="2362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92F80-82DB-7E6A-D434-DED31432B215}"/>
              </a:ext>
            </a:extLst>
          </p:cNvPr>
          <p:cNvSpPr txBox="1"/>
          <p:nvPr/>
        </p:nvSpPr>
        <p:spPr>
          <a:xfrm>
            <a:off x="1471470" y="1979012"/>
            <a:ext cx="198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 typical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8CD3E-D6E3-78A8-6A42-019EB4D85615}"/>
              </a:ext>
            </a:extLst>
          </p:cNvPr>
          <p:cNvSpPr txBox="1"/>
          <p:nvPr/>
        </p:nvSpPr>
        <p:spPr>
          <a:xfrm>
            <a:off x="3536628" y="2585927"/>
            <a:ext cx="1753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tutorial</a:t>
            </a:r>
            <a:br>
              <a:rPr lang="en-GB" sz="2400" dirty="0"/>
            </a:br>
            <a:r>
              <a:rPr lang="en-GB" sz="2400" dirty="0"/>
              <a:t>(on-campus)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8A6846-3FA1-AAB3-C6BB-340FB23E5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29"/>
          <a:stretch/>
        </p:blipFill>
        <p:spPr>
          <a:xfrm>
            <a:off x="3600473" y="3416925"/>
            <a:ext cx="1402728" cy="1200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AB608-4074-CCD2-79BB-251DB8969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317"/>
          <a:stretch/>
        </p:blipFill>
        <p:spPr>
          <a:xfrm>
            <a:off x="1683187" y="3363991"/>
            <a:ext cx="1417449" cy="12003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B743CC-D820-37BB-9F8C-013219768DEA}"/>
              </a:ext>
            </a:extLst>
          </p:cNvPr>
          <p:cNvSpPr txBox="1"/>
          <p:nvPr/>
        </p:nvSpPr>
        <p:spPr>
          <a:xfrm>
            <a:off x="1799922" y="2572309"/>
            <a:ext cx="111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Lecture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57698F-5439-185F-59D0-3EDCB2251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665" y="3362165"/>
            <a:ext cx="1402728" cy="1402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2310E5-D74F-36DD-4DB6-405DD274AE00}"/>
              </a:ext>
            </a:extLst>
          </p:cNvPr>
          <p:cNvSpPr txBox="1"/>
          <p:nvPr/>
        </p:nvSpPr>
        <p:spPr>
          <a:xfrm>
            <a:off x="5985159" y="2590551"/>
            <a:ext cx="94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quiz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AA7193-B94A-21E7-E664-C3F0B67469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696"/>
          <a:stretch/>
        </p:blipFill>
        <p:spPr>
          <a:xfrm>
            <a:off x="1510769" y="5512237"/>
            <a:ext cx="1091622" cy="94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356E61-B9E3-1A44-B4E1-5C74BA1A54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696"/>
          <a:stretch/>
        </p:blipFill>
        <p:spPr>
          <a:xfrm>
            <a:off x="7398104" y="5439418"/>
            <a:ext cx="1091622" cy="9421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37DBD-32A2-86DD-332A-704BB187ED2C}"/>
              </a:ext>
            </a:extLst>
          </p:cNvPr>
          <p:cNvSpPr txBox="1"/>
          <p:nvPr/>
        </p:nvSpPr>
        <p:spPr>
          <a:xfrm>
            <a:off x="3440878" y="5670404"/>
            <a:ext cx="311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online discussion board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200BB-706B-0218-0CD7-A921032B4834}"/>
              </a:ext>
            </a:extLst>
          </p:cNvPr>
          <p:cNvCxnSpPr>
            <a:cxnSpLocks/>
          </p:cNvCxnSpPr>
          <p:nvPr/>
        </p:nvCxnSpPr>
        <p:spPr>
          <a:xfrm flipV="1">
            <a:off x="6642020" y="5901236"/>
            <a:ext cx="568405" cy="923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9389C8-DE33-A474-9BFE-E760B79EABB9}"/>
              </a:ext>
            </a:extLst>
          </p:cNvPr>
          <p:cNvCxnSpPr>
            <a:cxnSpLocks/>
          </p:cNvCxnSpPr>
          <p:nvPr/>
        </p:nvCxnSpPr>
        <p:spPr>
          <a:xfrm flipH="1">
            <a:off x="2670953" y="5901236"/>
            <a:ext cx="538972" cy="923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7235D9D3-EAC3-362A-5DCE-8D8DBCDB5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96" y="4562494"/>
            <a:ext cx="1091622" cy="3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AB6B3E-24AA-9B74-E9E7-F8F80F017038}"/>
              </a:ext>
            </a:extLst>
          </p:cNvPr>
          <p:cNvSpPr txBox="1"/>
          <p:nvPr/>
        </p:nvSpPr>
        <p:spPr>
          <a:xfrm>
            <a:off x="3642015" y="434109"/>
            <a:ext cx="3122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Advanced Mathematics</a:t>
            </a:r>
          </a:p>
          <a:p>
            <a:r>
              <a:rPr lang="en-GB" sz="2400" dirty="0"/>
              <a:t>2020/21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AA274-3BD1-71A8-4D0B-2C1A0B27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04" y="77966"/>
            <a:ext cx="2362711" cy="2362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92F80-82DB-7E6A-D434-DED31432B215}"/>
              </a:ext>
            </a:extLst>
          </p:cNvPr>
          <p:cNvSpPr txBox="1"/>
          <p:nvPr/>
        </p:nvSpPr>
        <p:spPr>
          <a:xfrm>
            <a:off x="1471470" y="1979012"/>
            <a:ext cx="198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 typical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230A9-544A-525C-6E38-6BF78F9BDA8F}"/>
              </a:ext>
            </a:extLst>
          </p:cNvPr>
          <p:cNvSpPr txBox="1"/>
          <p:nvPr/>
        </p:nvSpPr>
        <p:spPr>
          <a:xfrm>
            <a:off x="1465718" y="2585928"/>
            <a:ext cx="14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A content</a:t>
            </a:r>
            <a:b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1FF58-0C46-E072-2B18-B4022AD46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83"/>
          <a:stretch/>
        </p:blipFill>
        <p:spPr>
          <a:xfrm>
            <a:off x="1405267" y="3362165"/>
            <a:ext cx="1468881" cy="1200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B8CD3E-D6E3-78A8-6A42-019EB4D85615}"/>
              </a:ext>
            </a:extLst>
          </p:cNvPr>
          <p:cNvSpPr txBox="1"/>
          <p:nvPr/>
        </p:nvSpPr>
        <p:spPr>
          <a:xfrm>
            <a:off x="3736427" y="2585927"/>
            <a:ext cx="1353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tutorial</a:t>
            </a:r>
            <a:br>
              <a:rPr lang="en-GB" sz="2400" dirty="0"/>
            </a:br>
            <a:r>
              <a:rPr lang="en-GB" sz="2400" dirty="0"/>
              <a:t>(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online</a:t>
            </a:r>
            <a:r>
              <a:rPr lang="en-GB" sz="2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B743CC-D820-37BB-9F8C-013219768DEA}"/>
              </a:ext>
            </a:extLst>
          </p:cNvPr>
          <p:cNvSpPr txBox="1"/>
          <p:nvPr/>
        </p:nvSpPr>
        <p:spPr>
          <a:xfrm>
            <a:off x="7855469" y="2625243"/>
            <a:ext cx="1861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Review and </a:t>
            </a:r>
            <a:b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Q&amp;A (online)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57698F-5439-185F-59D0-3EDCB2251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665" y="3362165"/>
            <a:ext cx="1402728" cy="1402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2310E5-D74F-36DD-4DB6-405DD274AE00}"/>
              </a:ext>
            </a:extLst>
          </p:cNvPr>
          <p:cNvSpPr txBox="1"/>
          <p:nvPr/>
        </p:nvSpPr>
        <p:spPr>
          <a:xfrm>
            <a:off x="5985159" y="2590551"/>
            <a:ext cx="94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quiz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AA7193-B94A-21E7-E664-C3F0B67469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96"/>
          <a:stretch/>
        </p:blipFill>
        <p:spPr>
          <a:xfrm>
            <a:off x="1510769" y="5512237"/>
            <a:ext cx="1091622" cy="94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356E61-B9E3-1A44-B4E1-5C74BA1A54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96"/>
          <a:stretch/>
        </p:blipFill>
        <p:spPr>
          <a:xfrm>
            <a:off x="8189232" y="5512238"/>
            <a:ext cx="1091622" cy="9421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37DBD-32A2-86DD-332A-704BB187ED2C}"/>
              </a:ext>
            </a:extLst>
          </p:cNvPr>
          <p:cNvSpPr txBox="1"/>
          <p:nvPr/>
        </p:nvSpPr>
        <p:spPr>
          <a:xfrm>
            <a:off x="3802828" y="5670404"/>
            <a:ext cx="311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online discussion board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200BB-706B-0218-0CD7-A921032B4834}"/>
              </a:ext>
            </a:extLst>
          </p:cNvPr>
          <p:cNvCxnSpPr/>
          <p:nvPr/>
        </p:nvCxnSpPr>
        <p:spPr>
          <a:xfrm>
            <a:off x="7216487" y="5901236"/>
            <a:ext cx="9727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9389C8-DE33-A474-9BFE-E760B79EABB9}"/>
              </a:ext>
            </a:extLst>
          </p:cNvPr>
          <p:cNvCxnSpPr>
            <a:cxnSpLocks/>
          </p:cNvCxnSpPr>
          <p:nvPr/>
        </p:nvCxnSpPr>
        <p:spPr>
          <a:xfrm flipH="1">
            <a:off x="2670953" y="5910473"/>
            <a:ext cx="101180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3F31925-06C2-B1DE-B7CC-9E463BA4E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41" y="4620118"/>
            <a:ext cx="1091622" cy="32218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7235D9D3-EAC3-362A-5DCE-8D8DBCDB5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96" y="4562494"/>
            <a:ext cx="1091622" cy="32218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C120B66E-AD7D-4F96-D0F3-0D8ED9DFA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39" y="3166152"/>
            <a:ext cx="1984389" cy="1984389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FA88A339-4B80-B3F9-7567-EB2F1DB00E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3"/>
          <a:stretch/>
        </p:blipFill>
        <p:spPr>
          <a:xfrm>
            <a:off x="7619360" y="3064912"/>
            <a:ext cx="2333625" cy="16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6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1585</Words>
  <Application>Microsoft Office PowerPoint</Application>
  <PresentationFormat>Widescreen</PresentationFormat>
  <Paragraphs>287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Using an Online Interactive Textbook for Content Delivery in a large on-campus Mathematics for Economists course</vt:lpstr>
      <vt:lpstr>PowerPoint Presentation</vt:lpstr>
      <vt:lpstr>Today’s talk</vt:lpstr>
      <vt:lpstr>Setting the Scene</vt:lpstr>
      <vt:lpstr>Pre - Pandemic</vt:lpstr>
      <vt:lpstr>Pandemic (2020/21)</vt:lpstr>
      <vt:lpstr>“Post” – Pandemic (2021/22)</vt:lpstr>
      <vt:lpstr>PowerPoint Presentation</vt:lpstr>
      <vt:lpstr>PowerPoint Presentation</vt:lpstr>
      <vt:lpstr>PowerPoint Presentation</vt:lpstr>
      <vt:lpstr>PowerPoint Presentation</vt:lpstr>
      <vt:lpstr>What is an interactive textbook</vt:lpstr>
      <vt:lpstr>What is an interactive textbook/lesson?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platform offers this service?</vt:lpstr>
      <vt:lpstr>Why did I use it?</vt:lpstr>
      <vt:lpstr>How did students use it?</vt:lpstr>
      <vt:lpstr>PowerPoint Presentation</vt:lpstr>
      <vt:lpstr>PowerPoint Presentation</vt:lpstr>
      <vt:lpstr>Student Usage – Mobius Overall</vt:lpstr>
      <vt:lpstr>Student Usage – Lessons and Assignments</vt:lpstr>
      <vt:lpstr>Learning success?</vt:lpstr>
      <vt:lpstr>What did students think?</vt:lpstr>
      <vt:lpstr>PowerPoint Presentation</vt:lpstr>
      <vt:lpstr>What did students think? –  Unit Survey Comments – What works – What could be improved</vt:lpstr>
      <vt:lpstr>What did students think? –  Mobius Survey Comments – What did you like best</vt:lpstr>
      <vt:lpstr>What did students think? –  Mobius Survey Comments – What could be improved</vt:lpstr>
      <vt:lpstr>How do students think that content should be delivered?</vt:lpstr>
      <vt:lpstr>PowerPoint Presentation</vt:lpstr>
      <vt:lpstr>What do students think should happen in live meetings?</vt:lpstr>
      <vt:lpstr>PowerPoint Presentation</vt:lpstr>
      <vt:lpstr>Your role</vt:lpstr>
      <vt:lpstr>Conclusions</vt:lpstr>
      <vt:lpstr>References</vt:lpstr>
      <vt:lpstr>The power of the test engine long questions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 Online Interactive Textbook for Content Delivery in a large on-campus Mathematics for Economists course</dc:title>
  <dc:creator>Ralf Becker</dc:creator>
  <cp:lastModifiedBy>Ralf Becker</cp:lastModifiedBy>
  <cp:revision>23</cp:revision>
  <dcterms:created xsi:type="dcterms:W3CDTF">2022-10-17T12:28:40Z</dcterms:created>
  <dcterms:modified xsi:type="dcterms:W3CDTF">2023-01-31T12:46:20Z</dcterms:modified>
</cp:coreProperties>
</file>